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3"/>
  </p:notesMasterIdLst>
  <p:handoutMasterIdLst>
    <p:handoutMasterId r:id="rId44"/>
  </p:handoutMasterIdLst>
  <p:sldIdLst>
    <p:sldId id="298" r:id="rId5"/>
    <p:sldId id="289" r:id="rId6"/>
    <p:sldId id="288" r:id="rId7"/>
    <p:sldId id="300" r:id="rId8"/>
    <p:sldId id="301" r:id="rId9"/>
    <p:sldId id="302" r:id="rId10"/>
    <p:sldId id="303" r:id="rId11"/>
    <p:sldId id="304" r:id="rId12"/>
    <p:sldId id="306" r:id="rId13"/>
    <p:sldId id="305" r:id="rId14"/>
    <p:sldId id="307" r:id="rId15"/>
    <p:sldId id="308" r:id="rId16"/>
    <p:sldId id="347" r:id="rId17"/>
    <p:sldId id="310" r:id="rId18"/>
    <p:sldId id="311" r:id="rId19"/>
    <p:sldId id="312" r:id="rId20"/>
    <p:sldId id="336" r:id="rId21"/>
    <p:sldId id="314" r:id="rId22"/>
    <p:sldId id="315" r:id="rId23"/>
    <p:sldId id="316" r:id="rId24"/>
    <p:sldId id="317" r:id="rId25"/>
    <p:sldId id="318" r:id="rId26"/>
    <p:sldId id="319" r:id="rId27"/>
    <p:sldId id="320" r:id="rId28"/>
    <p:sldId id="321" r:id="rId29"/>
    <p:sldId id="322" r:id="rId30"/>
    <p:sldId id="333" r:id="rId31"/>
    <p:sldId id="324" r:id="rId32"/>
    <p:sldId id="325" r:id="rId33"/>
    <p:sldId id="326" r:id="rId34"/>
    <p:sldId id="327" r:id="rId35"/>
    <p:sldId id="328" r:id="rId36"/>
    <p:sldId id="329" r:id="rId37"/>
    <p:sldId id="330" r:id="rId38"/>
    <p:sldId id="331" r:id="rId39"/>
    <p:sldId id="348" r:id="rId40"/>
    <p:sldId id="349" r:id="rId41"/>
    <p:sldId id="332" r:id="rId42"/>
  </p:sldIdLst>
  <p:sldSz cx="12192000" cy="6858000"/>
  <p:notesSz cx="6858000" cy="9144000"/>
  <p:defaultTextStyle>
    <a:defPPr rtl="0">
      <a:defRPr lang="it-IT"/>
    </a:defPPr>
    <a:lvl1pPr marL="0" algn="l" defTabSz="914400" rtl="0" eaLnBrk="1" latinLnBrk="0" hangingPunct="1">
      <a:defRPr lang="it-IT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it-IT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it-IT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it-IT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it-IT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it-IT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it-IT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it-IT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it-IT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2F5175"/>
    <a:srgbClr val="FBFB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9DCAF9ED-07DC-4A11-8D7F-57B35C25682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520" autoAdjust="0"/>
    <p:restoredTop sz="95033" autoAdjust="0"/>
  </p:normalViewPr>
  <p:slideViewPr>
    <p:cSldViewPr snapToGrid="0">
      <p:cViewPr varScale="1">
        <p:scale>
          <a:sx n="78" d="100"/>
          <a:sy n="78" d="100"/>
        </p:scale>
        <p:origin x="1267" y="139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392"/>
    </p:cViewPr>
  </p:sorterViewPr>
  <p:notesViewPr>
    <p:cSldViewPr snapToGrid="0">
      <p:cViewPr>
        <p:scale>
          <a:sx n="1" d="2"/>
          <a:sy n="1" d="2"/>
        </p:scale>
        <p:origin x="3882" y="144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3976AB79-C677-3DB7-78CF-9305D586148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it-IT" sz="1200"/>
            </a:lvl1pPr>
          </a:lstStyle>
          <a:p>
            <a:pPr rtl="0"/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13AB137-CEA6-0244-F12B-1ECC21172D0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it-IT" sz="1200"/>
            </a:lvl1pPr>
          </a:lstStyle>
          <a:p>
            <a:pPr rtl="0"/>
            <a:fld id="{73B9BE2D-537E-4B47-98AF-74D384FFBFEF}" type="datetime1">
              <a:rPr lang="it-IT" smtClean="0"/>
              <a:t>24/06/2025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868EC96-C6CC-F2AF-D90F-143F4D20A07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it-IT" sz="1200"/>
            </a:lvl1pPr>
          </a:lstStyle>
          <a:p>
            <a:pPr rtl="0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202786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it-IT" sz="1200"/>
            </a:lvl1pPr>
          </a:lstStyle>
          <a:p>
            <a:pPr rtl="0"/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it-IT" sz="1200"/>
            </a:lvl1pPr>
          </a:lstStyle>
          <a:p>
            <a:pPr rtl="0"/>
            <a:fld id="{B2D72330-0585-4B1C-92BA-318C27DBFCAD}" type="datetime1">
              <a:rPr lang="it-IT" smtClean="0"/>
              <a:t>24/06/2025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>
            <a:defPPr>
              <a:defRPr lang="it-IT"/>
            </a:defPPr>
          </a:lstStyle>
          <a:p>
            <a:pPr rtl="0"/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defPPr>
              <a:defRPr lang="it-IT"/>
            </a:defPPr>
          </a:lstStyle>
          <a:p>
            <a:pPr lvl="0" rtl="0"/>
            <a:r>
              <a:rPr lang="it-IT"/>
              <a:t>Fare clic per modificare lo stile del titolo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it-IT" sz="1200"/>
            </a:lvl1pPr>
          </a:lstStyle>
          <a:p>
            <a:pPr rtl="0"/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it-IT" sz="1200"/>
            </a:lvl1pPr>
          </a:lstStyle>
          <a:p>
            <a:pPr rtl="0"/>
            <a:fld id="{CC5DA344-5FA2-43F7-9D95-CA56C82B08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576293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lang="it-IT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it-IT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it-IT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it-IT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it-IT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it-IT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it-IT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it-IT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it-IT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CC5DA344-5FA2-43F7-9D95-CA56C82B080A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54445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CC5DA344-5FA2-43F7-9D95-CA56C82B080A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76347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74AAEB19-4B49-2801-9B15-7682CDF04C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FD23C3EC-28B3-4644-8BE5-3288734B46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olo 1">
            <a:extLst>
              <a:ext uri="{FF2B5EF4-FFF2-40B4-BE49-F238E27FC236}">
                <a16:creationId xmlns:a16="http://schemas.microsoft.com/office/drawing/2014/main" id="{2E8C189B-2E00-67DA-E342-3440F5EBB4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57468" y="486137"/>
            <a:ext cx="5427584" cy="3599727"/>
          </a:xfrm>
        </p:spPr>
        <p:txBody>
          <a:bodyPr rtlCol="0" anchor="b" anchorCtr="0">
            <a:noAutofit/>
          </a:bodyPr>
          <a:lstStyle>
            <a:lvl1pPr algn="l">
              <a:defRPr lang="it-IT" sz="4400" cap="all" baseline="0">
                <a:solidFill>
                  <a:schemeClr val="accent1"/>
                </a:solidFill>
              </a:defRPr>
            </a:lvl1pPr>
          </a:lstStyle>
          <a:p>
            <a:pPr rtl="0"/>
            <a:r>
              <a:rPr lang="it-IT"/>
              <a:t>Fare clic per inserire il titolo</a:t>
            </a:r>
          </a:p>
        </p:txBody>
      </p:sp>
      <p:sp>
        <p:nvSpPr>
          <p:cNvPr id="13" name="Segnaposto immagine 12">
            <a:extLst>
              <a:ext uri="{FF2B5EF4-FFF2-40B4-BE49-F238E27FC236}">
                <a16:creationId xmlns:a16="http://schemas.microsoft.com/office/drawing/2014/main" id="{B64FCBF4-90E6-FFAA-143D-3A01CE5256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624774" y="-6713"/>
            <a:ext cx="6578801" cy="6894576"/>
          </a:xfrm>
          <a:custGeom>
            <a:avLst/>
            <a:gdLst>
              <a:gd name="connsiteX0" fmla="*/ 0 w 6613525"/>
              <a:gd name="connsiteY0" fmla="*/ 0 h 6858000"/>
              <a:gd name="connsiteX1" fmla="*/ 6613525 w 6613525"/>
              <a:gd name="connsiteY1" fmla="*/ 0 h 6858000"/>
              <a:gd name="connsiteX2" fmla="*/ 6613525 w 6613525"/>
              <a:gd name="connsiteY2" fmla="*/ 6858000 h 6858000"/>
              <a:gd name="connsiteX3" fmla="*/ 0 w 6613525"/>
              <a:gd name="connsiteY3" fmla="*/ 6858000 h 6858000"/>
              <a:gd name="connsiteX4" fmla="*/ 0 w 6613525"/>
              <a:gd name="connsiteY4" fmla="*/ 0 h 6858000"/>
              <a:gd name="connsiteX0" fmla="*/ 1875099 w 6613525"/>
              <a:gd name="connsiteY0" fmla="*/ 0 h 6858000"/>
              <a:gd name="connsiteX1" fmla="*/ 6613525 w 6613525"/>
              <a:gd name="connsiteY1" fmla="*/ 0 h 6858000"/>
              <a:gd name="connsiteX2" fmla="*/ 6613525 w 6613525"/>
              <a:gd name="connsiteY2" fmla="*/ 6858000 h 6858000"/>
              <a:gd name="connsiteX3" fmla="*/ 0 w 6613525"/>
              <a:gd name="connsiteY3" fmla="*/ 6858000 h 6858000"/>
              <a:gd name="connsiteX4" fmla="*/ 1875099 w 6613525"/>
              <a:gd name="connsiteY4" fmla="*/ 0 h 6858000"/>
              <a:gd name="connsiteX0" fmla="*/ 1840375 w 6578801"/>
              <a:gd name="connsiteY0" fmla="*/ 0 h 6869575"/>
              <a:gd name="connsiteX1" fmla="*/ 6578801 w 6578801"/>
              <a:gd name="connsiteY1" fmla="*/ 0 h 6869575"/>
              <a:gd name="connsiteX2" fmla="*/ 6578801 w 6578801"/>
              <a:gd name="connsiteY2" fmla="*/ 6858000 h 6869575"/>
              <a:gd name="connsiteX3" fmla="*/ 0 w 6578801"/>
              <a:gd name="connsiteY3" fmla="*/ 6869575 h 6869575"/>
              <a:gd name="connsiteX4" fmla="*/ 1840375 w 6578801"/>
              <a:gd name="connsiteY4" fmla="*/ 0 h 686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78801" h="6869575">
                <a:moveTo>
                  <a:pt x="1840375" y="0"/>
                </a:moveTo>
                <a:lnTo>
                  <a:pt x="6578801" y="0"/>
                </a:lnTo>
                <a:lnTo>
                  <a:pt x="6578801" y="6858000"/>
                </a:lnTo>
                <a:lnTo>
                  <a:pt x="0" y="6869575"/>
                </a:lnTo>
                <a:lnTo>
                  <a:pt x="1840375" y="0"/>
                </a:lnTo>
                <a:close/>
              </a:path>
            </a:pathLst>
          </a:custGeom>
        </p:spPr>
        <p:txBody>
          <a:bodyPr tIns="274320" rIns="274320" rtlCol="0">
            <a:normAutofit/>
          </a:bodyPr>
          <a:lstStyle>
            <a:lvl1pPr marL="0" indent="0" algn="r">
              <a:buNone/>
              <a:defRPr lang="it-IT" sz="2000"/>
            </a:lvl1pPr>
          </a:lstStyle>
          <a:p>
            <a:pPr rtl="0"/>
            <a:r>
              <a:rPr lang="it-IT"/>
              <a:t>Fare clic sull'icona per inserire un'immagine</a:t>
            </a:r>
          </a:p>
        </p:txBody>
      </p:sp>
    </p:spTree>
    <p:extLst>
      <p:ext uri="{BB962C8B-B14F-4D97-AF65-F5344CB8AC3E}">
        <p14:creationId xmlns:p14="http://schemas.microsoft.com/office/powerpoint/2010/main" val="3424675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to +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BC45A11E-9896-BD8B-8CC6-A79C124D89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11575"/>
            <a:ext cx="3119718" cy="68580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B386022B-53D6-6CE0-2093-873FC64A5D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11575"/>
            <a:ext cx="903768" cy="65436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0BD4BD8F-684C-A145-3376-9E69B0E5B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42863" y="5802775"/>
            <a:ext cx="6286501" cy="1066801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6E7C1DA9-2A25-EE21-085B-8857DC1AD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8462964" y="5859925"/>
            <a:ext cx="3729036" cy="100965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AF236BB3-E567-A8A9-5EC2-BCEF79CFC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11543158" y="1659400"/>
            <a:ext cx="648842" cy="52101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D4A87C9F-C765-C63C-951E-70721DDACD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81554" y="11575"/>
            <a:ext cx="1410446" cy="425834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74425665-0C9C-3899-9DB9-ED05D91E26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529388" y="6812"/>
            <a:ext cx="5662612" cy="9319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olo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330405" cy="1325563"/>
          </a:xfrm>
        </p:spPr>
        <p:txBody>
          <a:bodyPr rtlCol="0" anchor="b" anchorCtr="0">
            <a:noAutofit/>
          </a:bodyPr>
          <a:lstStyle>
            <a:lvl1pPr>
              <a:defRPr lang="it-IT" sz="3600"/>
            </a:lvl1pPr>
          </a:lstStyle>
          <a:p>
            <a:pPr rtl="0"/>
            <a:r>
              <a:rPr lang="it-IT"/>
              <a:t>Fare clic per inserire il titolo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C813049-5F46-053E-6279-8183259649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2137059"/>
            <a:ext cx="2816352" cy="3986246"/>
          </a:xfrm>
        </p:spPr>
        <p:txBody>
          <a:bodyPr rtlCol="0">
            <a:normAutofit/>
          </a:bodyPr>
          <a:lstStyle>
            <a:lvl1pPr marL="0" indent="0">
              <a:spcBef>
                <a:spcPts val="1000"/>
              </a:spcBef>
              <a:spcAft>
                <a:spcPts val="500"/>
              </a:spcAft>
              <a:buNone/>
              <a:defRPr lang="it-IT" sz="1800"/>
            </a:lvl1pPr>
            <a:lvl2pPr>
              <a:spcBef>
                <a:spcPts val="1000"/>
              </a:spcBef>
              <a:spcAft>
                <a:spcPts val="500"/>
              </a:spcAft>
              <a:defRPr lang="it-IT" sz="1600"/>
            </a:lvl2pPr>
            <a:lvl3pPr>
              <a:spcBef>
                <a:spcPts val="1000"/>
              </a:spcBef>
              <a:spcAft>
                <a:spcPts val="500"/>
              </a:spcAft>
              <a:defRPr lang="it-IT" sz="1400"/>
            </a:lvl3pPr>
            <a:lvl4pPr>
              <a:spcBef>
                <a:spcPts val="1000"/>
              </a:spcBef>
              <a:spcAft>
                <a:spcPts val="500"/>
              </a:spcAft>
              <a:defRPr lang="it-IT" sz="1200"/>
            </a:lvl4pPr>
            <a:lvl5pPr>
              <a:spcBef>
                <a:spcPts val="1000"/>
              </a:spcBef>
              <a:spcAft>
                <a:spcPts val="500"/>
              </a:spcAft>
              <a:defRPr lang="it-IT" sz="1200"/>
            </a:lvl5pPr>
          </a:lstStyle>
          <a:p>
            <a:pPr lvl="0" rtl="0"/>
            <a:r>
              <a:rPr lang="it-IT"/>
              <a:t>Fare clic per inserire il testo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</a:p>
        </p:txBody>
      </p:sp>
      <p:sp>
        <p:nvSpPr>
          <p:cNvPr id="8" name="Segnaposto tabella 7">
            <a:extLst>
              <a:ext uri="{FF2B5EF4-FFF2-40B4-BE49-F238E27FC236}">
                <a16:creationId xmlns:a16="http://schemas.microsoft.com/office/drawing/2014/main" id="{423FEB60-8FB5-7F10-EDD7-8AB4B3139EF6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4109014" y="2137059"/>
            <a:ext cx="7059592" cy="3986245"/>
          </a:xfrm>
        </p:spPr>
        <p:txBody>
          <a:bodyPr rtlCol="0">
            <a:normAutofit/>
          </a:bodyPr>
          <a:lstStyle>
            <a:lvl1pPr marL="0" indent="0" algn="ctr">
              <a:buNone/>
              <a:defRPr lang="it-IT" sz="2000" dirty="0"/>
            </a:lvl1pPr>
          </a:lstStyle>
          <a:p>
            <a:pPr rtl="0"/>
            <a:r>
              <a:rPr lang="it-IT"/>
              <a:t>Fare clic sull'icona per inserire una tabella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DA60F2E4-3772-4850-AFF1-F1485F0597C5}" type="datetime1">
              <a:rPr lang="it-IT" smtClean="0"/>
              <a:t>24/06/2025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CBD12358-51D2-46B3-9BDE-DF29528B94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8150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ue contenuti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949C8ABD-000F-7A94-A7B0-9589F4FEFD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11575"/>
            <a:ext cx="3119718" cy="68580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3DC3A554-E5A9-B3CB-913D-45DBFBA79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11575"/>
            <a:ext cx="903768" cy="65436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4E3A8DF3-F55A-2494-C55D-8FB94BBC6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42863" y="5802775"/>
            <a:ext cx="6286501" cy="1066801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779DC86E-6F8A-B036-5CB2-AA8A79837F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8462964" y="5859925"/>
            <a:ext cx="3729036" cy="100965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9B9E0C03-C633-9356-4E28-678BAB7AE0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11543158" y="1659400"/>
            <a:ext cx="648842" cy="52101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20C8A4F7-6C4C-719B-298F-3B81223D1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81554" y="11575"/>
            <a:ext cx="1410446" cy="425834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2E7E5D8B-D6BC-19AE-C0C9-249A556170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529388" y="6812"/>
            <a:ext cx="5662612" cy="9319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olo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 anchor="b" anchorCtr="0">
            <a:noAutofit/>
          </a:bodyPr>
          <a:lstStyle>
            <a:lvl1pPr>
              <a:defRPr lang="it-IT" sz="3600"/>
            </a:lvl1pPr>
          </a:lstStyle>
          <a:p>
            <a:pPr rtl="0"/>
            <a:r>
              <a:rPr lang="it-IT"/>
              <a:t>Fare clic per inserire il titolo</a:t>
            </a:r>
          </a:p>
        </p:txBody>
      </p:sp>
      <p:sp>
        <p:nvSpPr>
          <p:cNvPr id="15" name="Segnaposto contenuto 3">
            <a:extLst>
              <a:ext uri="{FF2B5EF4-FFF2-40B4-BE49-F238E27FC236}">
                <a16:creationId xmlns:a16="http://schemas.microsoft.com/office/drawing/2014/main" id="{7A6C5266-7ECA-B150-2C0F-8670F43AC82D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38200" y="1987669"/>
            <a:ext cx="6974711" cy="4297679"/>
          </a:xfrm>
        </p:spPr>
        <p:txBody>
          <a:bodyPr rtlCol="0">
            <a:normAutofit/>
          </a:bodyPr>
          <a:lstStyle>
            <a:lvl1pPr marL="0" indent="0">
              <a:spcBef>
                <a:spcPts val="1000"/>
              </a:spcBef>
              <a:spcAft>
                <a:spcPts val="0"/>
              </a:spcAft>
              <a:buNone/>
              <a:defRPr lang="it-IT" sz="1800"/>
            </a:lvl1pPr>
            <a:lvl2pPr>
              <a:spcBef>
                <a:spcPts val="1000"/>
              </a:spcBef>
              <a:spcAft>
                <a:spcPts val="500"/>
              </a:spcAft>
              <a:defRPr lang="it-IT" sz="1800"/>
            </a:lvl2pPr>
            <a:lvl3pPr>
              <a:spcBef>
                <a:spcPts val="1000"/>
              </a:spcBef>
              <a:spcAft>
                <a:spcPts val="500"/>
              </a:spcAft>
              <a:defRPr lang="it-IT" sz="1800"/>
            </a:lvl3pPr>
            <a:lvl4pPr>
              <a:spcBef>
                <a:spcPts val="1000"/>
              </a:spcBef>
              <a:spcAft>
                <a:spcPts val="500"/>
              </a:spcAft>
              <a:defRPr lang="it-IT" sz="1800"/>
            </a:lvl4pPr>
            <a:lvl5pPr>
              <a:spcBef>
                <a:spcPts val="1000"/>
              </a:spcBef>
              <a:spcAft>
                <a:spcPts val="500"/>
              </a:spcAft>
              <a:defRPr lang="it-IT" sz="1800"/>
            </a:lvl5pPr>
          </a:lstStyle>
          <a:p>
            <a:pPr lvl="0" rtl="0"/>
            <a:r>
              <a:rPr lang="it-IT"/>
              <a:t>Fare clic per inserire il testo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2DFB03A-367B-9ADA-8071-E22871EC115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917085" y="1987670"/>
            <a:ext cx="3436716" cy="4297680"/>
          </a:xfrm>
        </p:spPr>
        <p:txBody>
          <a:bodyPr rtlCol="0">
            <a:normAutofit/>
          </a:bodyPr>
          <a:lstStyle>
            <a:lvl1pPr marL="0" indent="0">
              <a:spcBef>
                <a:spcPts val="1000"/>
              </a:spcBef>
              <a:spcAft>
                <a:spcPts val="500"/>
              </a:spcAft>
              <a:buNone/>
              <a:defRPr lang="it-IT" sz="1800"/>
            </a:lvl1pPr>
            <a:lvl2pPr>
              <a:spcBef>
                <a:spcPts val="1000"/>
              </a:spcBef>
              <a:spcAft>
                <a:spcPts val="500"/>
              </a:spcAft>
              <a:defRPr lang="it-IT" sz="1600"/>
            </a:lvl2pPr>
            <a:lvl3pPr>
              <a:spcBef>
                <a:spcPts val="1000"/>
              </a:spcBef>
              <a:spcAft>
                <a:spcPts val="500"/>
              </a:spcAft>
              <a:defRPr lang="it-IT" sz="1400"/>
            </a:lvl3pPr>
            <a:lvl4pPr>
              <a:spcBef>
                <a:spcPts val="1000"/>
              </a:spcBef>
              <a:spcAft>
                <a:spcPts val="500"/>
              </a:spcAft>
              <a:defRPr lang="it-IT" sz="1200"/>
            </a:lvl4pPr>
            <a:lvl5pPr>
              <a:spcBef>
                <a:spcPts val="1000"/>
              </a:spcBef>
              <a:spcAft>
                <a:spcPts val="500"/>
              </a:spcAft>
              <a:defRPr lang="it-IT" sz="1200"/>
            </a:lvl5pPr>
          </a:lstStyle>
          <a:p>
            <a:pPr lvl="0" rtl="0"/>
            <a:r>
              <a:rPr lang="it-IT"/>
              <a:t>Fare clic per inserire il testo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C6665941-5CBB-4377-81DD-FF48456C28F8}" type="datetime1">
              <a:rPr lang="it-IT" smtClean="0"/>
              <a:t>24/06/2025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CBD12358-51D2-46B3-9BDE-DF29528B94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7039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37588714-FE55-FCEF-78C2-2A4D11ECD7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11575"/>
            <a:ext cx="3119718" cy="68580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BAF6BF02-4CD8-261B-BE58-05677EB947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11575"/>
            <a:ext cx="903768" cy="65436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61AF1F17-7A1F-BCA2-15C0-417928B4E7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42863" y="5802775"/>
            <a:ext cx="6286501" cy="1066801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FF0ADE0B-D150-E72B-EE9A-E5EFDBC6F0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8462964" y="5859925"/>
            <a:ext cx="3729036" cy="100965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ABBCDD5A-A3C4-DF4F-74AD-CAF0F465BD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11543158" y="1659400"/>
            <a:ext cx="648842" cy="52101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49430AE4-C878-DFAB-EDA5-36B97176D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81554" y="11575"/>
            <a:ext cx="1410446" cy="425834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F61487B2-0348-2FFC-03FB-6508B6FD36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529388" y="6812"/>
            <a:ext cx="5662612" cy="9319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olo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 anchor="b" anchorCtr="0">
            <a:noAutofit/>
          </a:bodyPr>
          <a:lstStyle>
            <a:lvl1pPr>
              <a:defRPr lang="it-IT" sz="3600"/>
            </a:lvl1pPr>
          </a:lstStyle>
          <a:p>
            <a:pPr rtl="0"/>
            <a:r>
              <a:rPr lang="it-IT"/>
              <a:t>Fare clic per inserire il titolo</a:t>
            </a:r>
          </a:p>
        </p:txBody>
      </p:sp>
      <p:sp>
        <p:nvSpPr>
          <p:cNvPr id="8" name="Segnaposto tabella 7">
            <a:extLst>
              <a:ext uri="{FF2B5EF4-FFF2-40B4-BE49-F238E27FC236}">
                <a16:creationId xmlns:a16="http://schemas.microsoft.com/office/drawing/2014/main" id="{0CEAFE70-86D3-8690-31CA-F9A1FBA494D0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838199" y="2125262"/>
            <a:ext cx="10515600" cy="3675944"/>
          </a:xfrm>
        </p:spPr>
        <p:txBody>
          <a:bodyPr rtlCol="0">
            <a:normAutofit/>
          </a:bodyPr>
          <a:lstStyle>
            <a:lvl1pPr marL="0" indent="0" algn="ctr">
              <a:buNone/>
              <a:defRPr lang="it-IT" sz="2000"/>
            </a:lvl1pPr>
          </a:lstStyle>
          <a:p>
            <a:pPr rtl="0"/>
            <a:r>
              <a:rPr lang="it-IT"/>
              <a:t>Fare clic sull'icona per inserire una tabella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95FC1A58-43A8-4F9A-9B81-9E17B5363911}" type="datetime1">
              <a:rPr lang="it-IT" smtClean="0"/>
              <a:t>24/06/2025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CBD12358-51D2-46B3-9BDE-DF29528B94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60992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u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11843C0D-8C0B-0B3C-7014-7B7217C008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F7B715CF-E60F-DDAE-369E-BCC2CE4FF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F2BD8F5F-4228-6BB9-5EA6-5535908982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9F721F95-97C0-7151-B9F6-C088CEA1A7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egnaposto immagine 13">
            <a:extLst>
              <a:ext uri="{FF2B5EF4-FFF2-40B4-BE49-F238E27FC236}">
                <a16:creationId xmlns:a16="http://schemas.microsoft.com/office/drawing/2014/main" id="{978AD50A-9C6A-454B-0CAD-EAB51844014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10" y="0"/>
            <a:ext cx="7816995" cy="6858000"/>
          </a:xfrm>
          <a:custGeom>
            <a:avLst/>
            <a:gdLst>
              <a:gd name="connsiteX0" fmla="*/ 0 w 7813675"/>
              <a:gd name="connsiteY0" fmla="*/ 0 h 6903720"/>
              <a:gd name="connsiteX1" fmla="*/ 7813675 w 7813675"/>
              <a:gd name="connsiteY1" fmla="*/ 0 h 6903720"/>
              <a:gd name="connsiteX2" fmla="*/ 7813675 w 7813675"/>
              <a:gd name="connsiteY2" fmla="*/ 6903720 h 6903720"/>
              <a:gd name="connsiteX3" fmla="*/ 0 w 7813675"/>
              <a:gd name="connsiteY3" fmla="*/ 6903720 h 6903720"/>
              <a:gd name="connsiteX4" fmla="*/ 0 w 7813675"/>
              <a:gd name="connsiteY4" fmla="*/ 0 h 6903720"/>
              <a:gd name="connsiteX0" fmla="*/ 0 w 7813675"/>
              <a:gd name="connsiteY0" fmla="*/ 0 h 6903720"/>
              <a:gd name="connsiteX1" fmla="*/ 7813675 w 7813675"/>
              <a:gd name="connsiteY1" fmla="*/ 0 h 6903720"/>
              <a:gd name="connsiteX2" fmla="*/ 7813675 w 7813675"/>
              <a:gd name="connsiteY2" fmla="*/ 6903720 h 6903720"/>
              <a:gd name="connsiteX3" fmla="*/ 798854 w 7813675"/>
              <a:gd name="connsiteY3" fmla="*/ 6867163 h 6903720"/>
              <a:gd name="connsiteX4" fmla="*/ 0 w 7813675"/>
              <a:gd name="connsiteY4" fmla="*/ 6903720 h 6903720"/>
              <a:gd name="connsiteX5" fmla="*/ 0 w 7813675"/>
              <a:gd name="connsiteY5" fmla="*/ 0 h 6903720"/>
              <a:gd name="connsiteX0" fmla="*/ 0 w 7813675"/>
              <a:gd name="connsiteY0" fmla="*/ 0 h 6907803"/>
              <a:gd name="connsiteX1" fmla="*/ 7813675 w 7813675"/>
              <a:gd name="connsiteY1" fmla="*/ 0 h 6907803"/>
              <a:gd name="connsiteX2" fmla="*/ 7813675 w 7813675"/>
              <a:gd name="connsiteY2" fmla="*/ 6903720 h 6907803"/>
              <a:gd name="connsiteX3" fmla="*/ 809014 w 7813675"/>
              <a:gd name="connsiteY3" fmla="*/ 6907803 h 6907803"/>
              <a:gd name="connsiteX4" fmla="*/ 0 w 7813675"/>
              <a:gd name="connsiteY4" fmla="*/ 6903720 h 6907803"/>
              <a:gd name="connsiteX5" fmla="*/ 0 w 7813675"/>
              <a:gd name="connsiteY5" fmla="*/ 0 h 6907803"/>
              <a:gd name="connsiteX0" fmla="*/ 0 w 7813675"/>
              <a:gd name="connsiteY0" fmla="*/ 0 h 6903720"/>
              <a:gd name="connsiteX1" fmla="*/ 7813675 w 7813675"/>
              <a:gd name="connsiteY1" fmla="*/ 0 h 6903720"/>
              <a:gd name="connsiteX2" fmla="*/ 7813675 w 7813675"/>
              <a:gd name="connsiteY2" fmla="*/ 6903720 h 6903720"/>
              <a:gd name="connsiteX3" fmla="*/ 809014 w 7813675"/>
              <a:gd name="connsiteY3" fmla="*/ 6887483 h 6903720"/>
              <a:gd name="connsiteX4" fmla="*/ 0 w 7813675"/>
              <a:gd name="connsiteY4" fmla="*/ 6903720 h 6903720"/>
              <a:gd name="connsiteX5" fmla="*/ 0 w 7813675"/>
              <a:gd name="connsiteY5" fmla="*/ 0 h 6903720"/>
              <a:gd name="connsiteX0" fmla="*/ 0 w 7813675"/>
              <a:gd name="connsiteY0" fmla="*/ 0 h 6903720"/>
              <a:gd name="connsiteX1" fmla="*/ 7813675 w 7813675"/>
              <a:gd name="connsiteY1" fmla="*/ 0 h 6903720"/>
              <a:gd name="connsiteX2" fmla="*/ 7813675 w 7813675"/>
              <a:gd name="connsiteY2" fmla="*/ 6903720 h 6903720"/>
              <a:gd name="connsiteX3" fmla="*/ 809014 w 7813675"/>
              <a:gd name="connsiteY3" fmla="*/ 6887483 h 6903720"/>
              <a:gd name="connsiteX4" fmla="*/ 0 w 7813675"/>
              <a:gd name="connsiteY4" fmla="*/ 6903720 h 6903720"/>
              <a:gd name="connsiteX5" fmla="*/ 0 w 7813675"/>
              <a:gd name="connsiteY5" fmla="*/ 0 h 6903720"/>
              <a:gd name="connsiteX0" fmla="*/ 0 w 7813675"/>
              <a:gd name="connsiteY0" fmla="*/ 0 h 6903720"/>
              <a:gd name="connsiteX1" fmla="*/ 7813675 w 7813675"/>
              <a:gd name="connsiteY1" fmla="*/ 0 h 6903720"/>
              <a:gd name="connsiteX2" fmla="*/ 7813675 w 7813675"/>
              <a:gd name="connsiteY2" fmla="*/ 6903720 h 6903720"/>
              <a:gd name="connsiteX3" fmla="*/ 809014 w 7813675"/>
              <a:gd name="connsiteY3" fmla="*/ 6898913 h 6903720"/>
              <a:gd name="connsiteX4" fmla="*/ 0 w 7813675"/>
              <a:gd name="connsiteY4" fmla="*/ 6903720 h 6903720"/>
              <a:gd name="connsiteX5" fmla="*/ 0 w 7813675"/>
              <a:gd name="connsiteY5" fmla="*/ 0 h 6903720"/>
              <a:gd name="connsiteX0" fmla="*/ 0 w 7813675"/>
              <a:gd name="connsiteY0" fmla="*/ 0 h 6903720"/>
              <a:gd name="connsiteX1" fmla="*/ 7813675 w 7813675"/>
              <a:gd name="connsiteY1" fmla="*/ 0 h 6903720"/>
              <a:gd name="connsiteX2" fmla="*/ 7813675 w 7813675"/>
              <a:gd name="connsiteY2" fmla="*/ 6903720 h 6903720"/>
              <a:gd name="connsiteX3" fmla="*/ 740434 w 7813675"/>
              <a:gd name="connsiteY3" fmla="*/ 6898913 h 6903720"/>
              <a:gd name="connsiteX4" fmla="*/ 0 w 7813675"/>
              <a:gd name="connsiteY4" fmla="*/ 6903720 h 6903720"/>
              <a:gd name="connsiteX5" fmla="*/ 0 w 7813675"/>
              <a:gd name="connsiteY5" fmla="*/ 0 h 6903720"/>
              <a:gd name="connsiteX0" fmla="*/ 0 w 7813675"/>
              <a:gd name="connsiteY0" fmla="*/ 0 h 6907385"/>
              <a:gd name="connsiteX1" fmla="*/ 7813675 w 7813675"/>
              <a:gd name="connsiteY1" fmla="*/ 0 h 6907385"/>
              <a:gd name="connsiteX2" fmla="*/ 7813675 w 7813675"/>
              <a:gd name="connsiteY2" fmla="*/ 6903720 h 6907385"/>
              <a:gd name="connsiteX3" fmla="*/ 6359380 w 7813675"/>
              <a:gd name="connsiteY3" fmla="*/ 6907385 h 6907385"/>
              <a:gd name="connsiteX4" fmla="*/ 740434 w 7813675"/>
              <a:gd name="connsiteY4" fmla="*/ 6898913 h 6907385"/>
              <a:gd name="connsiteX5" fmla="*/ 0 w 7813675"/>
              <a:gd name="connsiteY5" fmla="*/ 6903720 h 6907385"/>
              <a:gd name="connsiteX6" fmla="*/ 0 w 7813675"/>
              <a:gd name="connsiteY6" fmla="*/ 0 h 6907385"/>
              <a:gd name="connsiteX0" fmla="*/ 3320 w 7816995"/>
              <a:gd name="connsiteY0" fmla="*/ 0 h 6907385"/>
              <a:gd name="connsiteX1" fmla="*/ 7816995 w 7816995"/>
              <a:gd name="connsiteY1" fmla="*/ 0 h 6907385"/>
              <a:gd name="connsiteX2" fmla="*/ 7816995 w 7816995"/>
              <a:gd name="connsiteY2" fmla="*/ 6903720 h 6907385"/>
              <a:gd name="connsiteX3" fmla="*/ 6362700 w 7816995"/>
              <a:gd name="connsiteY3" fmla="*/ 6907385 h 6907385"/>
              <a:gd name="connsiteX4" fmla="*/ 743754 w 7816995"/>
              <a:gd name="connsiteY4" fmla="*/ 6898913 h 6907385"/>
              <a:gd name="connsiteX5" fmla="*/ 3320 w 7816995"/>
              <a:gd name="connsiteY5" fmla="*/ 6903720 h 6907385"/>
              <a:gd name="connsiteX6" fmla="*/ 0 w 7816995"/>
              <a:gd name="connsiteY6" fmla="*/ 2510645 h 6907385"/>
              <a:gd name="connsiteX7" fmla="*/ 3320 w 7816995"/>
              <a:gd name="connsiteY7" fmla="*/ 0 h 6907385"/>
              <a:gd name="connsiteX0" fmla="*/ 3320 w 7816995"/>
              <a:gd name="connsiteY0" fmla="*/ 0 h 6907385"/>
              <a:gd name="connsiteX1" fmla="*/ 7816995 w 7816995"/>
              <a:gd name="connsiteY1" fmla="*/ 0 h 6907385"/>
              <a:gd name="connsiteX2" fmla="*/ 7816995 w 7816995"/>
              <a:gd name="connsiteY2" fmla="*/ 6903720 h 6907385"/>
              <a:gd name="connsiteX3" fmla="*/ 6362700 w 7816995"/>
              <a:gd name="connsiteY3" fmla="*/ 6907385 h 6907385"/>
              <a:gd name="connsiteX4" fmla="*/ 743754 w 7816995"/>
              <a:gd name="connsiteY4" fmla="*/ 6898913 h 6907385"/>
              <a:gd name="connsiteX5" fmla="*/ 2876060 w 7816995"/>
              <a:gd name="connsiteY5" fmla="*/ 4644390 h 6907385"/>
              <a:gd name="connsiteX6" fmla="*/ 0 w 7816995"/>
              <a:gd name="connsiteY6" fmla="*/ 2510645 h 6907385"/>
              <a:gd name="connsiteX7" fmla="*/ 3320 w 7816995"/>
              <a:gd name="connsiteY7" fmla="*/ 0 h 6907385"/>
              <a:gd name="connsiteX0" fmla="*/ 3320 w 7816995"/>
              <a:gd name="connsiteY0" fmla="*/ 0 h 6907385"/>
              <a:gd name="connsiteX1" fmla="*/ 7816995 w 7816995"/>
              <a:gd name="connsiteY1" fmla="*/ 0 h 6907385"/>
              <a:gd name="connsiteX2" fmla="*/ 7816995 w 7816995"/>
              <a:gd name="connsiteY2" fmla="*/ 6903720 h 6907385"/>
              <a:gd name="connsiteX3" fmla="*/ 6362700 w 7816995"/>
              <a:gd name="connsiteY3" fmla="*/ 6907385 h 6907385"/>
              <a:gd name="connsiteX4" fmla="*/ 743754 w 7816995"/>
              <a:gd name="connsiteY4" fmla="*/ 6898913 h 6907385"/>
              <a:gd name="connsiteX5" fmla="*/ 2876060 w 7816995"/>
              <a:gd name="connsiteY5" fmla="*/ 4644390 h 6907385"/>
              <a:gd name="connsiteX6" fmla="*/ 0 w 7816995"/>
              <a:gd name="connsiteY6" fmla="*/ 2510645 h 6907385"/>
              <a:gd name="connsiteX7" fmla="*/ 3320 w 7816995"/>
              <a:gd name="connsiteY7" fmla="*/ 0 h 6907385"/>
              <a:gd name="connsiteX0" fmla="*/ 3320 w 7816995"/>
              <a:gd name="connsiteY0" fmla="*/ 0 h 6907385"/>
              <a:gd name="connsiteX1" fmla="*/ 7816995 w 7816995"/>
              <a:gd name="connsiteY1" fmla="*/ 0 h 6907385"/>
              <a:gd name="connsiteX2" fmla="*/ 7816995 w 7816995"/>
              <a:gd name="connsiteY2" fmla="*/ 6903720 h 6907385"/>
              <a:gd name="connsiteX3" fmla="*/ 6362700 w 7816995"/>
              <a:gd name="connsiteY3" fmla="*/ 6907385 h 6907385"/>
              <a:gd name="connsiteX4" fmla="*/ 743754 w 7816995"/>
              <a:gd name="connsiteY4" fmla="*/ 6898913 h 6907385"/>
              <a:gd name="connsiteX5" fmla="*/ 2876060 w 7816995"/>
              <a:gd name="connsiteY5" fmla="*/ 4644390 h 6907385"/>
              <a:gd name="connsiteX6" fmla="*/ 0 w 7816995"/>
              <a:gd name="connsiteY6" fmla="*/ 2510645 h 6907385"/>
              <a:gd name="connsiteX7" fmla="*/ 3320 w 7816995"/>
              <a:gd name="connsiteY7" fmla="*/ 0 h 6907385"/>
              <a:gd name="connsiteX0" fmla="*/ 3320 w 7816995"/>
              <a:gd name="connsiteY0" fmla="*/ 0 h 6907385"/>
              <a:gd name="connsiteX1" fmla="*/ 7816995 w 7816995"/>
              <a:gd name="connsiteY1" fmla="*/ 0 h 6907385"/>
              <a:gd name="connsiteX2" fmla="*/ 2899555 w 7816995"/>
              <a:gd name="connsiteY2" fmla="*/ 4648200 h 6907385"/>
              <a:gd name="connsiteX3" fmla="*/ 6362700 w 7816995"/>
              <a:gd name="connsiteY3" fmla="*/ 6907385 h 6907385"/>
              <a:gd name="connsiteX4" fmla="*/ 743754 w 7816995"/>
              <a:gd name="connsiteY4" fmla="*/ 6898913 h 6907385"/>
              <a:gd name="connsiteX5" fmla="*/ 2876060 w 7816995"/>
              <a:gd name="connsiteY5" fmla="*/ 4644390 h 6907385"/>
              <a:gd name="connsiteX6" fmla="*/ 0 w 7816995"/>
              <a:gd name="connsiteY6" fmla="*/ 2510645 h 6907385"/>
              <a:gd name="connsiteX7" fmla="*/ 3320 w 7816995"/>
              <a:gd name="connsiteY7" fmla="*/ 0 h 6907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16995" h="6907385">
                <a:moveTo>
                  <a:pt x="3320" y="0"/>
                </a:moveTo>
                <a:lnTo>
                  <a:pt x="7816995" y="0"/>
                </a:lnTo>
                <a:lnTo>
                  <a:pt x="2899555" y="4648200"/>
                </a:lnTo>
                <a:lnTo>
                  <a:pt x="6362700" y="6907385"/>
                </a:lnTo>
                <a:lnTo>
                  <a:pt x="743754" y="6898913"/>
                </a:lnTo>
                <a:lnTo>
                  <a:pt x="2876060" y="4644390"/>
                </a:lnTo>
                <a:cubicBezTo>
                  <a:pt x="1610033" y="3689302"/>
                  <a:pt x="1117437" y="3324763"/>
                  <a:pt x="0" y="2510645"/>
                </a:cubicBezTo>
                <a:cubicBezTo>
                  <a:pt x="1107" y="1673763"/>
                  <a:pt x="2213" y="836882"/>
                  <a:pt x="3320" y="0"/>
                </a:cubicBezTo>
                <a:close/>
              </a:path>
            </a:pathLst>
          </a:custGeom>
          <a:solidFill>
            <a:schemeClr val="tx2"/>
          </a:solidFill>
          <a:ln w="22225">
            <a:noFill/>
          </a:ln>
        </p:spPr>
        <p:txBody>
          <a:bodyPr lIns="274320" tIns="274320" rtlCol="0">
            <a:normAutofit/>
          </a:bodyPr>
          <a:lstStyle>
            <a:lvl1pPr marL="0" indent="0">
              <a:buNone/>
              <a:defRPr lang="it-IT" sz="2000"/>
            </a:lvl1pPr>
          </a:lstStyle>
          <a:p>
            <a:pPr rtl="0"/>
            <a:r>
              <a:rPr lang="it-IT"/>
              <a:t>Fare clic sull'icona per inserire un'immagine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0992" y="731562"/>
            <a:ext cx="4902843" cy="3526778"/>
          </a:xfrm>
          <a:noFill/>
        </p:spPr>
        <p:txBody>
          <a:bodyPr rtlCol="0" anchor="b">
            <a:noAutofit/>
          </a:bodyPr>
          <a:lstStyle>
            <a:defPPr>
              <a:defRPr lang="it-IT"/>
            </a:defPPr>
          </a:lstStyle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772710C-A212-1B12-06CD-FA2A14F89D6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80992" y="4373217"/>
            <a:ext cx="4902843" cy="1753221"/>
          </a:xfrm>
        </p:spPr>
        <p:txBody>
          <a:bodyPr rtlCol="0" anchor="t" anchorCtr="0">
            <a:normAutofit/>
          </a:bodyPr>
          <a:lstStyle>
            <a:lvl1pPr marL="0" indent="0">
              <a:spcBef>
                <a:spcPts val="1000"/>
              </a:spcBef>
              <a:buNone/>
              <a:defRPr lang="it-IT" sz="1800">
                <a:solidFill>
                  <a:schemeClr val="tx1"/>
                </a:solidFill>
              </a:defRPr>
            </a:lvl1pPr>
            <a:lvl2pPr>
              <a:spcBef>
                <a:spcPts val="1000"/>
              </a:spcBef>
              <a:defRPr lang="it-IT" sz="1600">
                <a:solidFill>
                  <a:schemeClr val="tx1"/>
                </a:solidFill>
              </a:defRPr>
            </a:lvl2pPr>
            <a:lvl3pPr>
              <a:spcBef>
                <a:spcPts val="1000"/>
              </a:spcBef>
              <a:defRPr lang="it-IT" sz="1400">
                <a:solidFill>
                  <a:schemeClr val="tx1"/>
                </a:solidFill>
              </a:defRPr>
            </a:lvl3pPr>
            <a:lvl4pPr>
              <a:spcBef>
                <a:spcPts val="1000"/>
              </a:spcBef>
              <a:defRPr lang="it-IT" sz="1200">
                <a:solidFill>
                  <a:schemeClr val="tx1"/>
                </a:solidFill>
              </a:defRPr>
            </a:lvl4pPr>
            <a:lvl5pPr>
              <a:spcBef>
                <a:spcPts val="1000"/>
              </a:spcBef>
              <a:defRPr lang="it-IT" sz="12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it-IT"/>
              <a:t>Fare clic per inserire il testo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162967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igura a mano libera 6">
            <a:extLst>
              <a:ext uri="{FF2B5EF4-FFF2-40B4-BE49-F238E27FC236}">
                <a16:creationId xmlns:a16="http://schemas.microsoft.com/office/drawing/2014/main" id="{E1BBEEFE-AE8A-8083-54B6-DBE9BC0E9F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42863" y="0"/>
            <a:ext cx="4658392" cy="6858000"/>
          </a:xfrm>
          <a:custGeom>
            <a:avLst/>
            <a:gdLst>
              <a:gd name="connsiteX0" fmla="*/ 0 w 4658392"/>
              <a:gd name="connsiteY0" fmla="*/ 0 h 6858000"/>
              <a:gd name="connsiteX1" fmla="*/ 4658392 w 4658392"/>
              <a:gd name="connsiteY1" fmla="*/ 0 h 6858000"/>
              <a:gd name="connsiteX2" fmla="*/ 2820797 w 4658392"/>
              <a:gd name="connsiteY2" fmla="*/ 6858000 h 6858000"/>
              <a:gd name="connsiteX3" fmla="*/ 0 w 4658392"/>
              <a:gd name="connsiteY3" fmla="*/ 6858000 h 6858000"/>
              <a:gd name="connsiteX4" fmla="*/ 0 w 4658392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58392" h="6858000">
                <a:moveTo>
                  <a:pt x="0" y="0"/>
                </a:moveTo>
                <a:lnTo>
                  <a:pt x="4658392" y="0"/>
                </a:lnTo>
                <a:lnTo>
                  <a:pt x="2820797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it-IT"/>
            </a:defPPr>
          </a:lstStyle>
          <a:p>
            <a:pPr algn="ctr" rtl="0"/>
            <a:endParaRPr lang="it-IT"/>
          </a:p>
        </p:txBody>
      </p: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E64FF31D-04D7-B1F4-53B1-AA4170602E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D9F040EF-92FF-AEA1-BBA6-A4B739E119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ECA59A84-C321-FDF9-555F-1FB322EBBC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olo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09286"/>
            <a:ext cx="3200400" cy="5617193"/>
          </a:xfrm>
        </p:spPr>
        <p:txBody>
          <a:bodyPr rtlCol="0">
            <a:noAutofit/>
          </a:bodyPr>
          <a:lstStyle>
            <a:defPPr>
              <a:defRPr lang="it-IT"/>
            </a:defPPr>
          </a:lstStyle>
          <a:p>
            <a:pPr rtl="0"/>
            <a:r>
              <a:rPr lang="it-IT"/>
              <a:t>Fare clic per inserire il titolo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772710C-A212-1B12-06CD-FA2A14F89D6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23412" y="509286"/>
            <a:ext cx="4328932" cy="5617194"/>
          </a:xfrm>
        </p:spPr>
        <p:txBody>
          <a:bodyPr rtlCol="0" anchor="ctr" anchorCtr="0">
            <a:normAutofit/>
          </a:bodyPr>
          <a:lstStyle>
            <a:lvl1pPr marL="0" indent="0">
              <a:lnSpc>
                <a:spcPct val="150000"/>
              </a:lnSpc>
              <a:spcBef>
                <a:spcPts val="1000"/>
              </a:spcBef>
              <a:buNone/>
              <a:defRPr lang="it-IT" sz="1800"/>
            </a:lvl1pPr>
            <a:lvl2pPr marL="457200" indent="0">
              <a:lnSpc>
                <a:spcPct val="150000"/>
              </a:lnSpc>
              <a:spcBef>
                <a:spcPts val="1000"/>
              </a:spcBef>
              <a:buNone/>
              <a:defRPr lang="it-IT" sz="1600"/>
            </a:lvl2pPr>
            <a:lvl3pPr marL="914400" indent="0">
              <a:lnSpc>
                <a:spcPct val="150000"/>
              </a:lnSpc>
              <a:spcBef>
                <a:spcPts val="1000"/>
              </a:spcBef>
              <a:buNone/>
              <a:defRPr lang="it-IT" sz="1400"/>
            </a:lvl3pPr>
            <a:lvl4pPr marL="1371600" indent="0">
              <a:lnSpc>
                <a:spcPct val="150000"/>
              </a:lnSpc>
              <a:spcBef>
                <a:spcPts val="1000"/>
              </a:spcBef>
              <a:buNone/>
              <a:defRPr lang="it-IT" sz="1200"/>
            </a:lvl4pPr>
            <a:lvl5pPr marL="1828800" indent="0">
              <a:lnSpc>
                <a:spcPct val="150000"/>
              </a:lnSpc>
              <a:spcBef>
                <a:spcPts val="1000"/>
              </a:spcBef>
              <a:buNone/>
              <a:defRPr lang="it-IT" sz="1200"/>
            </a:lvl5pPr>
          </a:lstStyle>
          <a:p>
            <a:pPr lvl="0" rtl="0"/>
            <a:r>
              <a:rPr lang="it-IT"/>
              <a:t>Fare clic per inserire il testo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</a:p>
        </p:txBody>
      </p:sp>
      <p:sp>
        <p:nvSpPr>
          <p:cNvPr id="14" name="Segnaposto immagine 13">
            <a:extLst>
              <a:ext uri="{FF2B5EF4-FFF2-40B4-BE49-F238E27FC236}">
                <a16:creationId xmlns:a16="http://schemas.microsoft.com/office/drawing/2014/main" id="{760CD5A6-A0E4-A658-65B1-0D6C0533166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548813" y="-22860"/>
            <a:ext cx="2651760" cy="6903720"/>
          </a:xfrm>
        </p:spPr>
        <p:txBody>
          <a:bodyPr lIns="182880" tIns="274320" rIns="182880" rtlCol="0">
            <a:normAutofit/>
          </a:bodyPr>
          <a:lstStyle>
            <a:lvl1pPr marL="0" indent="0" algn="ctr">
              <a:buNone/>
              <a:defRPr lang="it-IT" sz="2000"/>
            </a:lvl1pPr>
          </a:lstStyle>
          <a:p>
            <a:pPr rtl="0"/>
            <a:r>
              <a:rPr lang="it-IT"/>
              <a:t>Fare clic sull'icona per inserire un'immagine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7B430FCC-7DC0-41B9-96A4-A0DDB02CE731}" type="datetime1">
              <a:rPr lang="it-IT" smtClean="0"/>
              <a:t>24/06/2025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CBD12358-51D2-46B3-9BDE-DF29528B94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4388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olo +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nettore diritto 1">
            <a:extLst>
              <a:ext uri="{FF2B5EF4-FFF2-40B4-BE49-F238E27FC236}">
                <a16:creationId xmlns:a16="http://schemas.microsoft.com/office/drawing/2014/main" id="{C6EC6AF9-CC07-5258-9160-8C6391530C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5BC6DCCE-3025-75FB-9405-8D51DCD63D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7516CCC3-736F-49AC-F079-9A090DAA81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33BF578A-ADDB-6713-E5AD-0FF27EDC2E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olo 1">
            <a:extLst>
              <a:ext uri="{FF2B5EF4-FFF2-40B4-BE49-F238E27FC236}">
                <a16:creationId xmlns:a16="http://schemas.microsoft.com/office/drawing/2014/main" id="{076C4EAC-BBDE-1963-BD72-3BD2A47DC5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743671"/>
            <a:ext cx="9144000" cy="3361254"/>
          </a:xfrm>
        </p:spPr>
        <p:txBody>
          <a:bodyPr rtlCol="0" anchor="b">
            <a:noAutofit/>
          </a:bodyPr>
          <a:lstStyle>
            <a:lvl1pPr algn="ctr">
              <a:defRPr lang="it-IT" sz="4400"/>
            </a:lvl1pPr>
          </a:lstStyle>
          <a:p>
            <a:pPr rtl="0"/>
            <a:r>
              <a:rPr lang="it-IT"/>
              <a:t>Fare clic per inserire il titolo</a:t>
            </a:r>
          </a:p>
        </p:txBody>
      </p:sp>
      <p:sp>
        <p:nvSpPr>
          <p:cNvPr id="8" name="Segnaposto immagine 7">
            <a:extLst>
              <a:ext uri="{FF2B5EF4-FFF2-40B4-BE49-F238E27FC236}">
                <a16:creationId xmlns:a16="http://schemas.microsoft.com/office/drawing/2014/main" id="{E592AF4F-2F83-7005-B3AC-6FCC7FB1914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7620" y="4766434"/>
            <a:ext cx="12207240" cy="2121408"/>
          </a:xfrm>
        </p:spPr>
        <p:txBody>
          <a:bodyPr rtlCol="0">
            <a:noAutofit/>
          </a:bodyPr>
          <a:lstStyle>
            <a:lvl1pPr marL="0" indent="0" algn="ctr">
              <a:buNone/>
              <a:defRPr lang="it-IT" sz="2000"/>
            </a:lvl1pPr>
          </a:lstStyle>
          <a:p>
            <a:pPr rtl="0"/>
            <a:r>
              <a:rPr lang="it-IT"/>
              <a:t>Fare clic sull'icona per inserire un'immagine</a:t>
            </a:r>
          </a:p>
        </p:txBody>
      </p:sp>
    </p:spTree>
    <p:extLst>
      <p:ext uri="{BB962C8B-B14F-4D97-AF65-F5344CB8AC3E}">
        <p14:creationId xmlns:p14="http://schemas.microsoft.com/office/powerpoint/2010/main" val="3298420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olo + sottotitolo +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83CF0EA4-D201-44E7-3558-D05CB4233E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7A643EA3-ACAA-539C-A041-266A895A2B1C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1681E18B-2347-8DB6-2A7F-3EAC100A41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olo 1">
            <a:extLst>
              <a:ext uri="{FF2B5EF4-FFF2-40B4-BE49-F238E27FC236}">
                <a16:creationId xmlns:a16="http://schemas.microsoft.com/office/drawing/2014/main" id="{32772C41-A024-2F33-1F04-21E003FA72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5072" y="528320"/>
            <a:ext cx="5028566" cy="3354992"/>
          </a:xfrm>
        </p:spPr>
        <p:txBody>
          <a:bodyPr rtlCol="0" anchor="b">
            <a:noAutofit/>
          </a:bodyPr>
          <a:lstStyle>
            <a:lvl1pPr algn="l">
              <a:defRPr lang="it-IT" sz="4400"/>
            </a:lvl1pPr>
          </a:lstStyle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73BC2DF-9C2A-052C-AD2C-0A8ABAA503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15072" y="4027992"/>
            <a:ext cx="5028565" cy="1894972"/>
          </a:xfrm>
        </p:spPr>
        <p:txBody>
          <a:bodyPr rtlCol="0">
            <a:noAutofit/>
          </a:bodyPr>
          <a:lstStyle>
            <a:lvl1pPr marL="0" indent="0" algn="l">
              <a:buNone/>
              <a:defRPr lang="it-IT" sz="1800" b="1" cap="all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lang="it-IT" sz="2000"/>
            </a:lvl2pPr>
            <a:lvl3pPr marL="914400" indent="0" algn="ctr">
              <a:buNone/>
              <a:defRPr lang="it-IT" sz="1800"/>
            </a:lvl3pPr>
            <a:lvl4pPr marL="1371600" indent="0" algn="ctr">
              <a:buNone/>
              <a:defRPr lang="it-IT" sz="1600"/>
            </a:lvl4pPr>
            <a:lvl5pPr marL="1828800" indent="0" algn="ctr">
              <a:buNone/>
              <a:defRPr lang="it-IT" sz="1600"/>
            </a:lvl5pPr>
            <a:lvl6pPr marL="2286000" indent="0" algn="ctr">
              <a:buNone/>
              <a:defRPr lang="it-IT" sz="1600"/>
            </a:lvl6pPr>
            <a:lvl7pPr marL="2743200" indent="0" algn="ctr">
              <a:buNone/>
              <a:defRPr lang="it-IT" sz="1600"/>
            </a:lvl7pPr>
            <a:lvl8pPr marL="3200400" indent="0" algn="ctr">
              <a:buNone/>
              <a:defRPr lang="it-IT" sz="1600"/>
            </a:lvl8pPr>
            <a:lvl9pPr marL="3657600" indent="0" algn="ctr">
              <a:buNone/>
              <a:defRPr lang="it-IT" sz="1600"/>
            </a:lvl9pPr>
          </a:lstStyle>
          <a:p>
            <a:pPr rtl="0"/>
            <a:r>
              <a:rPr lang="it-IT"/>
              <a:t>Fare clic per inserire il sottotitolo</a:t>
            </a:r>
          </a:p>
        </p:txBody>
      </p:sp>
      <p:sp>
        <p:nvSpPr>
          <p:cNvPr id="7" name="Segnaposto immagine 7">
            <a:extLst>
              <a:ext uri="{FF2B5EF4-FFF2-40B4-BE49-F238E27FC236}">
                <a16:creationId xmlns:a16="http://schemas.microsoft.com/office/drawing/2014/main" id="{AA872EE9-FDFB-95A7-3547-DCAA0B51FE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57326" y="-11576"/>
            <a:ext cx="4946249" cy="6903720"/>
          </a:xfrm>
          <a:custGeom>
            <a:avLst/>
            <a:gdLst>
              <a:gd name="connsiteX0" fmla="*/ 0 w 4977139"/>
              <a:gd name="connsiteY0" fmla="*/ 0 h 6858000"/>
              <a:gd name="connsiteX1" fmla="*/ 4977139 w 4977139"/>
              <a:gd name="connsiteY1" fmla="*/ 0 h 6858000"/>
              <a:gd name="connsiteX2" fmla="*/ 4977139 w 4977139"/>
              <a:gd name="connsiteY2" fmla="*/ 6858000 h 6858000"/>
              <a:gd name="connsiteX3" fmla="*/ 0 w 4977139"/>
              <a:gd name="connsiteY3" fmla="*/ 6858000 h 6858000"/>
              <a:gd name="connsiteX4" fmla="*/ 0 w 4977139"/>
              <a:gd name="connsiteY4" fmla="*/ 0 h 6858000"/>
              <a:gd name="connsiteX0" fmla="*/ 0 w 4977139"/>
              <a:gd name="connsiteY0" fmla="*/ 0 h 6892724"/>
              <a:gd name="connsiteX1" fmla="*/ 4977139 w 4977139"/>
              <a:gd name="connsiteY1" fmla="*/ 0 h 6892724"/>
              <a:gd name="connsiteX2" fmla="*/ 4977139 w 4977139"/>
              <a:gd name="connsiteY2" fmla="*/ 6858000 h 6892724"/>
              <a:gd name="connsiteX3" fmla="*/ 1863524 w 4977139"/>
              <a:gd name="connsiteY3" fmla="*/ 6892724 h 6892724"/>
              <a:gd name="connsiteX4" fmla="*/ 0 w 4977139"/>
              <a:gd name="connsiteY4" fmla="*/ 0 h 6892724"/>
              <a:gd name="connsiteX0" fmla="*/ 0 w 4977139"/>
              <a:gd name="connsiteY0" fmla="*/ 0 h 6892724"/>
              <a:gd name="connsiteX1" fmla="*/ 4977139 w 4977139"/>
              <a:gd name="connsiteY1" fmla="*/ 0 h 6892724"/>
              <a:gd name="connsiteX2" fmla="*/ 4977139 w 4977139"/>
              <a:gd name="connsiteY2" fmla="*/ 6892724 h 6892724"/>
              <a:gd name="connsiteX3" fmla="*/ 1863524 w 4977139"/>
              <a:gd name="connsiteY3" fmla="*/ 6892724 h 6892724"/>
              <a:gd name="connsiteX4" fmla="*/ 0 w 4977139"/>
              <a:gd name="connsiteY4" fmla="*/ 0 h 6892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7139" h="6892724">
                <a:moveTo>
                  <a:pt x="0" y="0"/>
                </a:moveTo>
                <a:lnTo>
                  <a:pt x="4977139" y="0"/>
                </a:lnTo>
                <a:lnTo>
                  <a:pt x="4977139" y="6892724"/>
                </a:lnTo>
                <a:lnTo>
                  <a:pt x="1863524" y="6892724"/>
                </a:lnTo>
                <a:lnTo>
                  <a:pt x="0" y="0"/>
                </a:lnTo>
                <a:close/>
              </a:path>
            </a:pathLst>
          </a:custGeom>
        </p:spPr>
        <p:txBody>
          <a:bodyPr tIns="274320" rIns="274320" rtlCol="0">
            <a:normAutofit/>
          </a:bodyPr>
          <a:lstStyle>
            <a:lvl1pPr marL="0" indent="0" algn="r">
              <a:buNone/>
              <a:defRPr lang="it-IT" sz="2000"/>
            </a:lvl1pPr>
          </a:lstStyle>
          <a:p>
            <a:pPr rtl="0"/>
            <a:r>
              <a:rPr lang="it-IT"/>
              <a:t>Fare clic sull'icona per inserire un'immagine</a:t>
            </a:r>
          </a:p>
        </p:txBody>
      </p:sp>
    </p:spTree>
    <p:extLst>
      <p:ext uri="{BB962C8B-B14F-4D97-AF65-F5344CB8AC3E}">
        <p14:creationId xmlns:p14="http://schemas.microsoft.com/office/powerpoint/2010/main" val="1924186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66CBD635-4863-B127-5668-D2C7DA8CDE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A1629720-DD91-8012-686D-AABA439870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10911820" y="0"/>
            <a:ext cx="913577" cy="685800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olo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70117" y="185195"/>
            <a:ext cx="6930838" cy="1505493"/>
          </a:xfrm>
        </p:spPr>
        <p:txBody>
          <a:bodyPr rtlCol="0" anchor="b" anchorCtr="0">
            <a:noAutofit/>
          </a:bodyPr>
          <a:lstStyle>
            <a:lvl1pPr>
              <a:defRPr lang="it-IT" sz="3600"/>
            </a:lvl1pPr>
          </a:lstStyle>
          <a:p>
            <a:pPr rtl="0"/>
            <a:r>
              <a:rPr lang="it-IT"/>
              <a:t>Fare clic per inserire il titolo</a:t>
            </a:r>
          </a:p>
        </p:txBody>
      </p:sp>
      <p:sp>
        <p:nvSpPr>
          <p:cNvPr id="12" name="Segnaposto immagine 11">
            <a:extLst>
              <a:ext uri="{FF2B5EF4-FFF2-40B4-BE49-F238E27FC236}">
                <a16:creationId xmlns:a16="http://schemas.microsoft.com/office/drawing/2014/main" id="{1FB27827-7491-B1C2-D9C5-975A9FF66EC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8788" y="-22860"/>
            <a:ext cx="3291840" cy="6903720"/>
          </a:xfrm>
        </p:spPr>
        <p:txBody>
          <a:bodyPr lIns="182880" tIns="274320" rIns="182880" rtlCol="0">
            <a:normAutofit/>
          </a:bodyPr>
          <a:lstStyle>
            <a:lvl1pPr marL="0" indent="0" algn="ctr">
              <a:buNone/>
              <a:defRPr lang="it-IT" sz="2000"/>
            </a:lvl1pPr>
          </a:lstStyle>
          <a:p>
            <a:pPr rtl="0"/>
            <a:r>
              <a:rPr lang="it-IT"/>
              <a:t>Fare clic sull'icona per inserire un'immagine</a:t>
            </a:r>
          </a:p>
        </p:txBody>
      </p:sp>
      <p:sp>
        <p:nvSpPr>
          <p:cNvPr id="11" name="Segnaposto contenuto 3">
            <a:extLst>
              <a:ext uri="{FF2B5EF4-FFF2-40B4-BE49-F238E27FC236}">
                <a16:creationId xmlns:a16="http://schemas.microsoft.com/office/drawing/2014/main" id="{7D4D4555-A25D-09B6-36AF-5977189F2DD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970116" y="2022395"/>
            <a:ext cx="6941703" cy="4297680"/>
          </a:xfrm>
        </p:spPr>
        <p:txBody>
          <a:bodyPr rtlCol="0">
            <a:normAutofit/>
          </a:bodyPr>
          <a:lstStyle>
            <a:lvl1pPr marL="228600" indent="-228600">
              <a:spcBef>
                <a:spcPts val="1000"/>
              </a:spcBef>
              <a:spcAft>
                <a:spcPts val="1500"/>
              </a:spcAft>
              <a:buFont typeface="Arial" panose="020B0604020202020204" pitchFamily="34" charset="0"/>
              <a:buChar char="•"/>
              <a:defRPr lang="it-IT" sz="1800"/>
            </a:lvl1pPr>
            <a:lvl2pPr>
              <a:spcBef>
                <a:spcPts val="1000"/>
              </a:spcBef>
              <a:spcAft>
                <a:spcPts val="1500"/>
              </a:spcAft>
              <a:defRPr lang="it-IT" sz="1800"/>
            </a:lvl2pPr>
            <a:lvl3pPr>
              <a:spcBef>
                <a:spcPts val="1000"/>
              </a:spcBef>
              <a:spcAft>
                <a:spcPts val="1500"/>
              </a:spcAft>
              <a:defRPr lang="it-IT" sz="1800"/>
            </a:lvl3pPr>
            <a:lvl4pPr>
              <a:spcBef>
                <a:spcPts val="1000"/>
              </a:spcBef>
              <a:spcAft>
                <a:spcPts val="1500"/>
              </a:spcAft>
              <a:defRPr lang="it-IT" sz="1800"/>
            </a:lvl4pPr>
            <a:lvl5pPr>
              <a:spcBef>
                <a:spcPts val="1000"/>
              </a:spcBef>
              <a:spcAft>
                <a:spcPts val="1500"/>
              </a:spcAft>
              <a:defRPr lang="it-IT" sz="1800"/>
            </a:lvl5pPr>
          </a:lstStyle>
          <a:p>
            <a:pPr lvl="0" rtl="0"/>
            <a:r>
              <a:rPr lang="it-IT"/>
              <a:t>Fare clic per inserire il testo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587894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olo +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igura a mano libera 10">
            <a:extLst>
              <a:ext uri="{FF2B5EF4-FFF2-40B4-BE49-F238E27FC236}">
                <a16:creationId xmlns:a16="http://schemas.microsoft.com/office/drawing/2014/main" id="{C4293765-78A6-5206-26C2-E8817B283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7470792" cy="6858000"/>
          </a:xfrm>
          <a:custGeom>
            <a:avLst/>
            <a:gdLst>
              <a:gd name="connsiteX0" fmla="*/ 0 w 7470792"/>
              <a:gd name="connsiteY0" fmla="*/ 0 h 6858000"/>
              <a:gd name="connsiteX1" fmla="*/ 7470792 w 7470792"/>
              <a:gd name="connsiteY1" fmla="*/ 0 h 6858000"/>
              <a:gd name="connsiteX2" fmla="*/ 5633197 w 7470792"/>
              <a:gd name="connsiteY2" fmla="*/ 6858000 h 6858000"/>
              <a:gd name="connsiteX3" fmla="*/ 0 w 747079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70792" h="6858000">
                <a:moveTo>
                  <a:pt x="0" y="0"/>
                </a:moveTo>
                <a:lnTo>
                  <a:pt x="7470792" y="0"/>
                </a:lnTo>
                <a:lnTo>
                  <a:pt x="563319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it-IT"/>
            </a:defPPr>
          </a:lstStyle>
          <a:p>
            <a:pPr algn="ctr" rtl="0"/>
            <a:endParaRPr lang="it-IT">
              <a:ln>
                <a:noFill/>
              </a:ln>
            </a:endParaRPr>
          </a:p>
        </p:txBody>
      </p: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BB4E351F-7451-86A3-5271-0D00B9EFA6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CA860223-A40E-30ED-6832-0825A930B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00B6907E-F17B-783E-D454-DFC62D0977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26B12211-7E94-9534-6F2D-2AFD2EBE36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36580245-E985-EC3F-9385-D0F517F0C1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B75A82A3-E3DF-978F-4BD7-10E0F1075B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9EDC40AE-D1CB-7535-22E2-E6D910FB82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olo 1">
            <a:extLst>
              <a:ext uri="{FF2B5EF4-FFF2-40B4-BE49-F238E27FC236}">
                <a16:creationId xmlns:a16="http://schemas.microsoft.com/office/drawing/2014/main" id="{32772C41-A024-2F33-1F04-21E003FA729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685800"/>
            <a:ext cx="9144000" cy="3136738"/>
          </a:xfrm>
        </p:spPr>
        <p:txBody>
          <a:bodyPr rtlCol="0" anchor="b">
            <a:noAutofit/>
          </a:bodyPr>
          <a:lstStyle>
            <a:lvl1pPr algn="ctr">
              <a:defRPr lang="it-IT" sz="4400"/>
            </a:lvl1pPr>
          </a:lstStyle>
          <a:p>
            <a:pPr rtl="0"/>
            <a:r>
              <a:rPr lang="it-IT"/>
              <a:t>Fare clic per inserire il titolo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73BC2DF-9C2A-052C-AD2C-0A8ABAA503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978800"/>
            <a:ext cx="9144000" cy="1965960"/>
          </a:xfrm>
        </p:spPr>
        <p:txBody>
          <a:bodyPr rtlCol="0">
            <a:noAutofit/>
          </a:bodyPr>
          <a:lstStyle>
            <a:lvl1pPr marL="0" indent="0" algn="ctr">
              <a:buNone/>
              <a:defRPr lang="it-IT" sz="1800" b="1" cap="all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lang="it-IT" sz="2000"/>
            </a:lvl2pPr>
            <a:lvl3pPr marL="914400" indent="0" algn="ctr">
              <a:buNone/>
              <a:defRPr lang="it-IT" sz="1800"/>
            </a:lvl3pPr>
            <a:lvl4pPr marL="1371600" indent="0" algn="ctr">
              <a:buNone/>
              <a:defRPr lang="it-IT" sz="1600"/>
            </a:lvl4pPr>
            <a:lvl5pPr marL="1828800" indent="0" algn="ctr">
              <a:buNone/>
              <a:defRPr lang="it-IT" sz="1600"/>
            </a:lvl5pPr>
            <a:lvl6pPr marL="2286000" indent="0" algn="ctr">
              <a:buNone/>
              <a:defRPr lang="it-IT" sz="1600"/>
            </a:lvl6pPr>
            <a:lvl7pPr marL="2743200" indent="0" algn="ctr">
              <a:buNone/>
              <a:defRPr lang="it-IT" sz="1600"/>
            </a:lvl7pPr>
            <a:lvl8pPr marL="3200400" indent="0" algn="ctr">
              <a:buNone/>
              <a:defRPr lang="it-IT" sz="1600"/>
            </a:lvl8pPr>
            <a:lvl9pPr marL="3657600" indent="0" algn="ctr">
              <a:buNone/>
              <a:defRPr lang="it-IT" sz="1600"/>
            </a:lvl9pPr>
          </a:lstStyle>
          <a:p>
            <a:pPr rtl="0"/>
            <a:r>
              <a:rPr lang="it-IT"/>
              <a:t>Fare clic per inserire il sottotitolo</a:t>
            </a:r>
          </a:p>
        </p:txBody>
      </p:sp>
    </p:spTree>
    <p:extLst>
      <p:ext uri="{BB962C8B-B14F-4D97-AF65-F5344CB8AC3E}">
        <p14:creationId xmlns:p14="http://schemas.microsoft.com/office/powerpoint/2010/main" val="1563727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ue contenuti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59E49FCE-658C-FF5A-6405-3D10F1AC1B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F903C516-D418-5E3E-1E4E-1DF8464338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D7BF5B15-0E8A-A82C-6E9C-FCF3FBAAD4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354B33CA-9490-C8E1-FE4F-06367AF29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5586824F-3198-FE44-5A4A-70312048DA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5058CD71-6E97-B6A9-11B6-867ED408DE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1E9FDAA6-BDE8-D6C3-17CD-F87BFB54F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olo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 anchor="b" anchorCtr="0">
            <a:noAutofit/>
          </a:bodyPr>
          <a:lstStyle>
            <a:lvl1pPr>
              <a:defRPr lang="it-IT" sz="3600"/>
            </a:lvl1pPr>
          </a:lstStyle>
          <a:p>
            <a:pPr rtl="0"/>
            <a:r>
              <a:rPr lang="it-IT"/>
              <a:t>Fare clic per inserire il titolo</a:t>
            </a:r>
          </a:p>
        </p:txBody>
      </p:sp>
      <p:sp>
        <p:nvSpPr>
          <p:cNvPr id="17" name="Segnaposto contenuto 3">
            <a:extLst>
              <a:ext uri="{FF2B5EF4-FFF2-40B4-BE49-F238E27FC236}">
                <a16:creationId xmlns:a16="http://schemas.microsoft.com/office/drawing/2014/main" id="{42A0738D-E9A9-14B7-4739-62E402B0C2DF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34961" y="2032663"/>
            <a:ext cx="4463005" cy="4067492"/>
          </a:xfrm>
        </p:spPr>
        <p:txBody>
          <a:bodyPr rtlCol="0">
            <a:normAutofit/>
          </a:bodyPr>
          <a:lstStyle>
            <a:lvl1pPr marL="0" indent="0">
              <a:spcBef>
                <a:spcPts val="1000"/>
              </a:spcBef>
              <a:spcAft>
                <a:spcPts val="500"/>
              </a:spcAft>
              <a:buNone/>
              <a:defRPr lang="it-IT" sz="1800"/>
            </a:lvl1pPr>
            <a:lvl2pPr marL="0">
              <a:spcBef>
                <a:spcPts val="1000"/>
              </a:spcBef>
              <a:spcAft>
                <a:spcPts val="500"/>
              </a:spcAft>
              <a:defRPr lang="it-IT" sz="1800"/>
            </a:lvl2pPr>
            <a:lvl3pPr marL="457200">
              <a:spcBef>
                <a:spcPts val="1000"/>
              </a:spcBef>
              <a:spcAft>
                <a:spcPts val="500"/>
              </a:spcAft>
              <a:defRPr lang="it-IT" sz="1800"/>
            </a:lvl3pPr>
            <a:lvl4pPr marL="685800">
              <a:spcBef>
                <a:spcPts val="1000"/>
              </a:spcBef>
              <a:spcAft>
                <a:spcPts val="500"/>
              </a:spcAft>
              <a:defRPr lang="it-IT" sz="1800"/>
            </a:lvl4pPr>
            <a:lvl5pPr marL="914400">
              <a:spcBef>
                <a:spcPts val="1000"/>
              </a:spcBef>
              <a:spcAft>
                <a:spcPts val="500"/>
              </a:spcAft>
              <a:defRPr lang="it-IT" sz="1800"/>
            </a:lvl5pPr>
          </a:lstStyle>
          <a:p>
            <a:pPr lvl="0" rtl="0"/>
            <a:r>
              <a:rPr lang="it-IT"/>
              <a:t>Fare clic per inserire il testo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</a:p>
        </p:txBody>
      </p:sp>
      <p:sp>
        <p:nvSpPr>
          <p:cNvPr id="15" name="Segnaposto contenuto 3">
            <a:extLst>
              <a:ext uri="{FF2B5EF4-FFF2-40B4-BE49-F238E27FC236}">
                <a16:creationId xmlns:a16="http://schemas.microsoft.com/office/drawing/2014/main" id="{A766D4CB-8BCE-C6EE-EF57-A8A819EBD366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141720" y="2032663"/>
            <a:ext cx="5212080" cy="4067492"/>
          </a:xfrm>
        </p:spPr>
        <p:txBody>
          <a:bodyPr rtlCol="0">
            <a:normAutofit/>
          </a:bodyPr>
          <a:lstStyle>
            <a:lvl1pPr marL="0" indent="0">
              <a:spcBef>
                <a:spcPts val="1000"/>
              </a:spcBef>
              <a:spcAft>
                <a:spcPts val="500"/>
              </a:spcAft>
              <a:buNone/>
              <a:defRPr lang="it-IT" sz="1800"/>
            </a:lvl1pPr>
            <a:lvl2pPr marL="0">
              <a:spcBef>
                <a:spcPts val="1000"/>
              </a:spcBef>
              <a:spcAft>
                <a:spcPts val="500"/>
              </a:spcAft>
              <a:defRPr lang="it-IT" sz="1800"/>
            </a:lvl2pPr>
            <a:lvl3pPr marL="457200">
              <a:spcBef>
                <a:spcPts val="1000"/>
              </a:spcBef>
              <a:spcAft>
                <a:spcPts val="500"/>
              </a:spcAft>
              <a:defRPr lang="it-IT" sz="1800"/>
            </a:lvl3pPr>
            <a:lvl4pPr marL="685800">
              <a:spcBef>
                <a:spcPts val="1000"/>
              </a:spcBef>
              <a:spcAft>
                <a:spcPts val="500"/>
              </a:spcAft>
              <a:defRPr lang="it-IT" sz="1800"/>
            </a:lvl4pPr>
            <a:lvl5pPr marL="914400">
              <a:spcBef>
                <a:spcPts val="1000"/>
              </a:spcBef>
              <a:spcAft>
                <a:spcPts val="500"/>
              </a:spcAft>
              <a:defRPr lang="it-IT" sz="1800"/>
            </a:lvl5pPr>
          </a:lstStyle>
          <a:p>
            <a:pPr lvl="0" rtl="0"/>
            <a:r>
              <a:rPr lang="it-IT"/>
              <a:t>Fare clic per inserire il testo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F7FCB729-C661-4A25-AC05-D2F7CD3A0867}" type="datetime1">
              <a:rPr lang="it-IT" smtClean="0"/>
              <a:t>24/06/2025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CBD12358-51D2-46B3-9BDE-DF29528B94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5290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ue contenut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FDD9208B-0FD2-A7E3-5202-0F18392AE4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004010E2-9C6F-C582-1E3A-F5D43D0FFB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B3D2B8AF-94DE-C211-EAE7-0971C111B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A247A2AC-F284-077E-9A14-EB7D1DE627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A0E91F1F-5151-2442-2B89-CE0AB11785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3FBD82AC-3C5B-819E-E0FF-157D74B84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7F299648-2E6E-FA0D-85E4-8884BE34A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olo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 anchor="b" anchorCtr="0">
            <a:noAutofit/>
          </a:bodyPr>
          <a:lstStyle>
            <a:lvl1pPr>
              <a:defRPr lang="it-IT" sz="3600"/>
            </a:lvl1pPr>
          </a:lstStyle>
          <a:p>
            <a:pPr rtl="0"/>
            <a:r>
              <a:rPr lang="it-IT"/>
              <a:t>Fare clic per inserire il titolo</a:t>
            </a:r>
          </a:p>
        </p:txBody>
      </p:sp>
      <p:sp>
        <p:nvSpPr>
          <p:cNvPr id="17" name="Segnaposto contenuto 3">
            <a:extLst>
              <a:ext uri="{FF2B5EF4-FFF2-40B4-BE49-F238E27FC236}">
                <a16:creationId xmlns:a16="http://schemas.microsoft.com/office/drawing/2014/main" id="{07BD0263-5D42-E696-F170-1F9CF5FF2A74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838199" y="2078963"/>
            <a:ext cx="3435628" cy="4067492"/>
          </a:xfrm>
        </p:spPr>
        <p:txBody>
          <a:bodyPr rtlCol="0">
            <a:normAutofit/>
          </a:bodyPr>
          <a:lstStyle>
            <a:lvl1pPr marL="457200" indent="-457200">
              <a:spcBef>
                <a:spcPts val="1000"/>
              </a:spcBef>
              <a:spcAft>
                <a:spcPts val="500"/>
              </a:spcAft>
              <a:buFont typeface="+mj-lt"/>
              <a:buAutoNum type="arabicPeriod"/>
              <a:defRPr lang="it-IT" sz="1800"/>
            </a:lvl1pPr>
            <a:lvl2pPr marL="914400" indent="-457200">
              <a:spcBef>
                <a:spcPts val="1000"/>
              </a:spcBef>
              <a:spcAft>
                <a:spcPts val="500"/>
              </a:spcAft>
              <a:buFont typeface="+mj-lt"/>
              <a:buAutoNum type="alphaLcPeriod"/>
              <a:defRPr lang="it-IT" sz="1800"/>
            </a:lvl2pPr>
            <a:lvl3pPr marL="1371600" indent="-457200">
              <a:spcBef>
                <a:spcPts val="1000"/>
              </a:spcBef>
              <a:spcAft>
                <a:spcPts val="500"/>
              </a:spcAft>
              <a:buFont typeface="+mj-lt"/>
              <a:buAutoNum type="arabicParenR"/>
              <a:defRPr lang="it-IT" sz="1800"/>
            </a:lvl3pPr>
            <a:lvl4pPr marL="1828800" indent="-457200">
              <a:spcBef>
                <a:spcPts val="1000"/>
              </a:spcBef>
              <a:spcAft>
                <a:spcPts val="500"/>
              </a:spcAft>
              <a:buFont typeface="+mj-lt"/>
              <a:buAutoNum type="alphaLcParenR"/>
              <a:defRPr lang="it-IT" sz="1800"/>
            </a:lvl4pPr>
            <a:lvl5pPr marL="2228850" indent="-457200">
              <a:spcBef>
                <a:spcPts val="1000"/>
              </a:spcBef>
              <a:spcAft>
                <a:spcPts val="500"/>
              </a:spcAft>
              <a:buFont typeface="+mj-lt"/>
              <a:buAutoNum type="romanLcPeriod"/>
              <a:defRPr lang="it-IT" sz="1800"/>
            </a:lvl5pPr>
          </a:lstStyle>
          <a:p>
            <a:pPr lvl="0" rtl="0"/>
            <a:r>
              <a:rPr lang="it-IT"/>
              <a:t>Fare clic per inserire il testo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</a:p>
        </p:txBody>
      </p:sp>
      <p:sp>
        <p:nvSpPr>
          <p:cNvPr id="16" name="Segnaposto contenuto 3">
            <a:extLst>
              <a:ext uri="{FF2B5EF4-FFF2-40B4-BE49-F238E27FC236}">
                <a16:creationId xmlns:a16="http://schemas.microsoft.com/office/drawing/2014/main" id="{1BEE7174-135F-6F9F-11B9-3C3F2F9CDEAA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965539" y="2087315"/>
            <a:ext cx="6007261" cy="4067492"/>
          </a:xfrm>
        </p:spPr>
        <p:txBody>
          <a:bodyPr rtlCol="0">
            <a:normAutofit/>
          </a:bodyPr>
          <a:lstStyle>
            <a:lvl1pPr marL="0" indent="0">
              <a:spcBef>
                <a:spcPts val="1000"/>
              </a:spcBef>
              <a:spcAft>
                <a:spcPts val="0"/>
              </a:spcAft>
              <a:buNone/>
              <a:defRPr lang="it-IT" sz="1800"/>
            </a:lvl1pPr>
            <a:lvl2pPr marL="0">
              <a:spcBef>
                <a:spcPts val="1000"/>
              </a:spcBef>
              <a:spcAft>
                <a:spcPts val="500"/>
              </a:spcAft>
              <a:defRPr lang="it-IT" sz="1800"/>
            </a:lvl2pPr>
            <a:lvl3pPr marL="457200">
              <a:spcBef>
                <a:spcPts val="1000"/>
              </a:spcBef>
              <a:spcAft>
                <a:spcPts val="500"/>
              </a:spcAft>
              <a:defRPr lang="it-IT" sz="1800"/>
            </a:lvl3pPr>
            <a:lvl4pPr marL="685800">
              <a:spcBef>
                <a:spcPts val="1000"/>
              </a:spcBef>
              <a:spcAft>
                <a:spcPts val="500"/>
              </a:spcAft>
              <a:defRPr lang="it-IT" sz="1800"/>
            </a:lvl4pPr>
            <a:lvl5pPr marL="914400">
              <a:spcBef>
                <a:spcPts val="1000"/>
              </a:spcBef>
              <a:spcAft>
                <a:spcPts val="500"/>
              </a:spcAft>
              <a:defRPr lang="it-IT" sz="1800"/>
            </a:lvl5pPr>
          </a:lstStyle>
          <a:p>
            <a:pPr lvl="0" rtl="0"/>
            <a:r>
              <a:rPr lang="it-IT"/>
              <a:t>Fare clic per inserire il testo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F573CC36-A991-47EB-88E5-915AF2D1825E}" type="datetime1">
              <a:rPr lang="it-IT" smtClean="0"/>
              <a:t>24/06/2025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CBD12358-51D2-46B3-9BDE-DF29528B94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7852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to + immagin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700B3A65-BB60-F2B4-4CF4-19A7C53F18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3F1DB8D5-B954-BFC9-C8D8-F0491CCBE2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5507D69F-27D7-2C68-A17D-3F1399C8BE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olo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6645965" cy="1325563"/>
          </a:xfrm>
        </p:spPr>
        <p:txBody>
          <a:bodyPr rtlCol="0" anchor="b" anchorCtr="0">
            <a:noAutofit/>
          </a:bodyPr>
          <a:lstStyle>
            <a:lvl1pPr>
              <a:defRPr lang="it-IT" sz="3600"/>
            </a:lvl1pPr>
          </a:lstStyle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C813049-5F46-053E-6279-8183259649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1" y="2055813"/>
            <a:ext cx="5781261" cy="4067492"/>
          </a:xfrm>
        </p:spPr>
        <p:txBody>
          <a:bodyPr rtlCol="0">
            <a:normAutofit/>
          </a:bodyPr>
          <a:lstStyle>
            <a:lvl1pPr marL="0" indent="0">
              <a:spcBef>
                <a:spcPts val="1000"/>
              </a:spcBef>
              <a:spcAft>
                <a:spcPts val="500"/>
              </a:spcAft>
              <a:buNone/>
              <a:defRPr lang="it-IT" sz="1800"/>
            </a:lvl1pPr>
            <a:lvl2pPr>
              <a:spcBef>
                <a:spcPts val="1000"/>
              </a:spcBef>
              <a:spcAft>
                <a:spcPts val="500"/>
              </a:spcAft>
              <a:defRPr lang="it-IT" sz="1600"/>
            </a:lvl2pPr>
            <a:lvl3pPr>
              <a:spcBef>
                <a:spcPts val="1000"/>
              </a:spcBef>
              <a:spcAft>
                <a:spcPts val="500"/>
              </a:spcAft>
              <a:defRPr lang="it-IT" sz="1400"/>
            </a:lvl3pPr>
            <a:lvl4pPr>
              <a:spcBef>
                <a:spcPts val="1000"/>
              </a:spcBef>
              <a:spcAft>
                <a:spcPts val="500"/>
              </a:spcAft>
              <a:defRPr lang="it-IT" sz="1200"/>
            </a:lvl4pPr>
            <a:lvl5pPr>
              <a:spcBef>
                <a:spcPts val="1000"/>
              </a:spcBef>
              <a:spcAft>
                <a:spcPts val="500"/>
              </a:spcAft>
              <a:defRPr lang="it-IT" sz="1200"/>
            </a:lvl5pPr>
          </a:lstStyle>
          <a:p>
            <a:pPr lvl="0" rtl="0"/>
            <a:r>
              <a:rPr lang="it-IT"/>
              <a:t>Fare clic per inserire il testo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</a:p>
        </p:txBody>
      </p:sp>
      <p:sp>
        <p:nvSpPr>
          <p:cNvPr id="8" name="Segnaposto immagine 7">
            <a:extLst>
              <a:ext uri="{FF2B5EF4-FFF2-40B4-BE49-F238E27FC236}">
                <a16:creationId xmlns:a16="http://schemas.microsoft.com/office/drawing/2014/main" id="{BC013AD6-0EF3-2B25-DDBD-2DF706123AE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66991" y="-22860"/>
            <a:ext cx="4625008" cy="6903720"/>
          </a:xfrm>
        </p:spPr>
        <p:txBody>
          <a:bodyPr tIns="274320" rtlCol="0">
            <a:normAutofit/>
          </a:bodyPr>
          <a:lstStyle>
            <a:lvl1pPr marL="0" indent="0" algn="ctr">
              <a:buNone/>
              <a:defRPr lang="it-IT" sz="2000"/>
            </a:lvl1pPr>
          </a:lstStyle>
          <a:p>
            <a:pPr rtl="0"/>
            <a:r>
              <a:rPr lang="it-IT"/>
              <a:t>Fare clic sull'icona per inserire un'immagine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876C137E-7399-40EF-A16C-B091A3C56D29}" type="datetime1">
              <a:rPr lang="it-IT" smtClean="0"/>
              <a:t>24/06/2025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CBD12358-51D2-46B3-9BDE-DF29528B94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5438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4FD97564-C310-6E8C-8689-CE18881B4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it-IT"/>
            </a:defPPr>
          </a:lstStyle>
          <a:p>
            <a:pPr rtl="0"/>
            <a:r>
              <a:rPr lang="it-IT"/>
              <a:t>Fare clic per modificare lo stile del titolo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FAD99FA-26D9-873B-BE7F-26FEC5C23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it-IT"/>
            </a:defPPr>
          </a:lstStyle>
          <a:p>
            <a:pPr lvl="0" rtl="0"/>
            <a:r>
              <a:rPr lang="it-IT"/>
              <a:t>Fare clic per modificare lo stile del titolo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319819E-0266-97DD-DFD1-BAAA06AE32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it-IT"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rtl="0"/>
            <a:fld id="{91B3FA43-907F-472A-AEE8-915C684AF74D}" type="datetime1">
              <a:rPr lang="it-IT" smtClean="0"/>
              <a:t>24/06/2025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BFD19C9-01CE-9E2A-CDA5-C15940F055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rtl="0"/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1801085-7B28-048D-E3D3-9C3614268D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it-IT"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rtl="0"/>
            <a:fld id="{CBD12358-51D2-46B3-9BDE-DF29528B94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5934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60" r:id="rId2"/>
    <p:sldLayoutId id="2147483658" r:id="rId3"/>
    <p:sldLayoutId id="2147483659" r:id="rId4"/>
    <p:sldLayoutId id="2147483650" r:id="rId5"/>
    <p:sldLayoutId id="2147483649" r:id="rId6"/>
    <p:sldLayoutId id="2147483662" r:id="rId7"/>
    <p:sldLayoutId id="2147483663" r:id="rId8"/>
    <p:sldLayoutId id="2147483652" r:id="rId9"/>
    <p:sldLayoutId id="2147483666" r:id="rId10"/>
    <p:sldLayoutId id="2147483664" r:id="rId11"/>
    <p:sldLayoutId id="2147483665" r:id="rId12"/>
    <p:sldLayoutId id="2147483661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it-IT" sz="4000" i="1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it-IT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it-IT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it-IT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it-IT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it-IT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it-IT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it-IT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it-IT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it-IT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lang="it-IT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it-IT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it-IT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it-IT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it-IT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it-IT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it-IT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it-IT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it-IT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jp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poster, giornale, Volantino&#10;&#10;Il contenuto generato dall'IA potrebbe non essere corretto.">
            <a:extLst>
              <a:ext uri="{FF2B5EF4-FFF2-40B4-BE49-F238E27FC236}">
                <a16:creationId xmlns:a16="http://schemas.microsoft.com/office/drawing/2014/main" id="{F7826251-7A4C-6771-8BEA-977749A85D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0673" y="-185528"/>
            <a:ext cx="12413833" cy="764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7323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sport, cerchio&#10;&#10;Il contenuto generato dall'IA potrebbe non essere corretto.">
            <a:extLst>
              <a:ext uri="{FF2B5EF4-FFF2-40B4-BE49-F238E27FC236}">
                <a16:creationId xmlns:a16="http://schemas.microsoft.com/office/drawing/2014/main" id="{91501377-375F-8E25-F558-816C4AF9B0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672" y="-121920"/>
            <a:ext cx="12277344" cy="7366406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B39ED32-614F-ED77-0267-EAC6EB4418FD}"/>
              </a:ext>
            </a:extLst>
          </p:cNvPr>
          <p:cNvSpPr txBox="1"/>
          <p:nvPr/>
        </p:nvSpPr>
        <p:spPr>
          <a:xfrm>
            <a:off x="703944" y="1025989"/>
            <a:ext cx="4867800" cy="4893647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txBody>
          <a:bodyPr wrap="square">
            <a:spAutoFit/>
          </a:bodyPr>
          <a:lstStyle/>
          <a:p>
            <a:pPr rtl="0">
              <a:lnSpc>
                <a:spcPct val="100000"/>
              </a:lnSpc>
            </a:pPr>
            <a:r>
              <a:rPr lang="it-IT" sz="2600" dirty="0">
                <a:effectLst/>
                <a:ea typeface="Times New Roman" panose="02020603050405020304" pitchFamily="18" charset="0"/>
              </a:rPr>
              <a:t>Per il raggiungimento degli obiettivi, la Fondazione seleziona strumenti e modalità operative improntati a </a:t>
            </a:r>
            <a:r>
              <a:rPr lang="it-IT" sz="2600" b="1" dirty="0">
                <a:effectLst/>
                <a:ea typeface="Times New Roman" panose="02020603050405020304" pitchFamily="18" charset="0"/>
              </a:rPr>
              <a:t>trasparenza, efficacia ed efficienza</a:t>
            </a:r>
            <a:r>
              <a:rPr lang="it-IT" sz="2600" dirty="0">
                <a:effectLst/>
                <a:ea typeface="Times New Roman" panose="02020603050405020304" pitchFamily="18" charset="0"/>
              </a:rPr>
              <a:t>. </a:t>
            </a:r>
          </a:p>
          <a:p>
            <a:pPr rtl="0">
              <a:lnSpc>
                <a:spcPct val="100000"/>
              </a:lnSpc>
            </a:pPr>
            <a:r>
              <a:rPr lang="it-IT" sz="2600" dirty="0">
                <a:effectLst/>
                <a:ea typeface="Times New Roman" panose="02020603050405020304" pitchFamily="18" charset="0"/>
              </a:rPr>
              <a:t>Oltre alle risorse economiche, mette in campo competenze, relazioni e capitale reputazionale, agendo come facilitatore e catalizzatore di processi.</a:t>
            </a:r>
            <a:endParaRPr lang="it-IT" sz="2600" dirty="0"/>
          </a:p>
        </p:txBody>
      </p:sp>
    </p:spTree>
    <p:extLst>
      <p:ext uri="{BB962C8B-B14F-4D97-AF65-F5344CB8AC3E}">
        <p14:creationId xmlns:p14="http://schemas.microsoft.com/office/powerpoint/2010/main" val="31236345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8">
            <a:extLst>
              <a:ext uri="{FF2B5EF4-FFF2-40B4-BE49-F238E27FC236}">
                <a16:creationId xmlns:a16="http://schemas.microsoft.com/office/drawing/2014/main" id="{CF7965C6-504F-900D-3A8E-C3AD263C2989}"/>
              </a:ext>
            </a:extLst>
          </p:cNvPr>
          <p:cNvSpPr txBox="1">
            <a:spLocks/>
          </p:cNvSpPr>
          <p:nvPr/>
        </p:nvSpPr>
        <p:spPr>
          <a:xfrm>
            <a:off x="568353" y="-641594"/>
            <a:ext cx="8186325" cy="38583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it-IT"/>
            </a:defPPr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4000" i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it-IT" sz="12000" i="0" dirty="0">
                <a:solidFill>
                  <a:schemeClr val="bg1"/>
                </a:solidFill>
                <a:latin typeface="Bebas Neue Regular" panose="020B0606020202050201" pitchFamily="34" charset="77"/>
              </a:rPr>
              <a:t>Monitorare</a:t>
            </a:r>
            <a:endParaRPr lang="it-IT" sz="2000" i="0" dirty="0">
              <a:solidFill>
                <a:schemeClr val="bg1"/>
              </a:solidFill>
              <a:latin typeface="Bebas Neue Regular" panose="020B0606020202050201" pitchFamily="34" charset="77"/>
            </a:endParaRPr>
          </a:p>
        </p:txBody>
      </p:sp>
      <p:pic>
        <p:nvPicPr>
          <p:cNvPr id="11" name="Immagine 10" descr="Immagine che contiene aria aperta&#10;&#10;Il contenuto generato dall'IA potrebbe non essere corretto.">
            <a:extLst>
              <a:ext uri="{FF2B5EF4-FFF2-40B4-BE49-F238E27FC236}">
                <a16:creationId xmlns:a16="http://schemas.microsoft.com/office/drawing/2014/main" id="{6B7315E4-6A2D-88A0-E796-6B6EC2E0B1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903" y="-315211"/>
            <a:ext cx="12511806" cy="7507084"/>
          </a:xfrm>
          <a:prstGeom prst="rect">
            <a:avLst/>
          </a:prstGeom>
        </p:spPr>
      </p:pic>
      <p:sp>
        <p:nvSpPr>
          <p:cNvPr id="13" name="Titolo 8">
            <a:extLst>
              <a:ext uri="{FF2B5EF4-FFF2-40B4-BE49-F238E27FC236}">
                <a16:creationId xmlns:a16="http://schemas.microsoft.com/office/drawing/2014/main" id="{D7EBF50F-1CE1-F7C4-95A6-2971D3ED4F3A}"/>
              </a:ext>
            </a:extLst>
          </p:cNvPr>
          <p:cNvSpPr txBox="1">
            <a:spLocks/>
          </p:cNvSpPr>
          <p:nvPr/>
        </p:nvSpPr>
        <p:spPr>
          <a:xfrm>
            <a:off x="568353" y="-641594"/>
            <a:ext cx="8186325" cy="38583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defPPr>
              <a:defRPr lang="it-IT"/>
            </a:defPPr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4000" i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it-IT" sz="12000" i="0" dirty="0">
                <a:solidFill>
                  <a:schemeClr val="bg1"/>
                </a:solidFill>
                <a:latin typeface="Bebas Neue Regular" panose="020B0606020202050201" pitchFamily="34" charset="77"/>
              </a:rPr>
              <a:t>monitorare</a:t>
            </a:r>
            <a:endParaRPr lang="it-IT" sz="2000" i="0" dirty="0">
              <a:solidFill>
                <a:schemeClr val="bg1"/>
              </a:solidFill>
              <a:latin typeface="Bebas Neue Regular" panose="020B0606020202050201" pitchFamily="34" charset="77"/>
            </a:endParaRPr>
          </a:p>
        </p:txBody>
      </p:sp>
      <p:sp>
        <p:nvSpPr>
          <p:cNvPr id="15" name="Titolo 8">
            <a:extLst>
              <a:ext uri="{FF2B5EF4-FFF2-40B4-BE49-F238E27FC236}">
                <a16:creationId xmlns:a16="http://schemas.microsoft.com/office/drawing/2014/main" id="{0F69D8BA-36DE-7CBF-17F5-D77D0E15AFB0}"/>
              </a:ext>
            </a:extLst>
          </p:cNvPr>
          <p:cNvSpPr txBox="1">
            <a:spLocks/>
          </p:cNvSpPr>
          <p:nvPr/>
        </p:nvSpPr>
        <p:spPr>
          <a:xfrm>
            <a:off x="568353" y="541030"/>
            <a:ext cx="8186325" cy="38583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defPPr>
              <a:defRPr lang="it-IT"/>
            </a:defPPr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4000" i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it-IT" sz="12000" i="0" dirty="0">
                <a:solidFill>
                  <a:schemeClr val="bg1"/>
                </a:solidFill>
                <a:latin typeface="Bebas Neue Regular" panose="020B0606020202050201" pitchFamily="34" charset="77"/>
              </a:rPr>
              <a:t>E valutare</a:t>
            </a:r>
            <a:endParaRPr lang="it-IT" sz="2000" i="0" dirty="0">
              <a:solidFill>
                <a:schemeClr val="bg1"/>
              </a:solidFill>
              <a:latin typeface="Bebas Neue Regular" panose="020B0606020202050201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049609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persona&#10;&#10;Il contenuto generato dall'IA potrebbe non essere corretto.">
            <a:extLst>
              <a:ext uri="{FF2B5EF4-FFF2-40B4-BE49-F238E27FC236}">
                <a16:creationId xmlns:a16="http://schemas.microsoft.com/office/drawing/2014/main" id="{05029821-7E6C-BAAC-33C7-B8883E86A5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66113" y="0"/>
            <a:ext cx="14743586" cy="6858000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BADCDC2D-6592-F694-EDC7-F42B7BA8522F}"/>
              </a:ext>
            </a:extLst>
          </p:cNvPr>
          <p:cNvSpPr txBox="1"/>
          <p:nvPr/>
        </p:nvSpPr>
        <p:spPr>
          <a:xfrm>
            <a:off x="5480838" y="1106465"/>
            <a:ext cx="6447001" cy="489364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rtl="0">
              <a:lnSpc>
                <a:spcPct val="100000"/>
              </a:lnSpc>
            </a:pPr>
            <a:r>
              <a:rPr lang="it-IT" sz="24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Tutte le iniziative sono sottoposte a una procedura di </a:t>
            </a:r>
            <a:r>
              <a:rPr lang="it-IT" sz="24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valutazione comparativa</a:t>
            </a:r>
            <a:r>
              <a:rPr lang="it-IT" sz="24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basata su criteri oggettivi. </a:t>
            </a:r>
          </a:p>
          <a:p>
            <a:pPr rtl="0">
              <a:lnSpc>
                <a:spcPct val="100000"/>
              </a:lnSpc>
            </a:pPr>
            <a:r>
              <a:rPr lang="it-IT" sz="24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Le valutazioni sono periodicamente sottoposte a verifica anche tramite il </a:t>
            </a:r>
            <a:r>
              <a:rPr lang="it-IT" sz="24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Bilancio sociale</a:t>
            </a:r>
            <a:r>
              <a:rPr lang="it-IT" sz="24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it-IT" sz="2400" dirty="0">
                <a:solidFill>
                  <a:schemeClr val="bg1"/>
                </a:solidFill>
                <a:ea typeface="Times New Roman" panose="02020603050405020304" pitchFamily="18" charset="0"/>
              </a:rPr>
              <a:t>certificato</a:t>
            </a:r>
            <a:r>
              <a:rPr lang="it-IT" sz="24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da enti terzi. </a:t>
            </a:r>
          </a:p>
          <a:p>
            <a:pPr rtl="0">
              <a:lnSpc>
                <a:spcPct val="100000"/>
              </a:lnSpc>
            </a:pPr>
            <a:endParaRPr lang="it-IT" sz="2400" dirty="0">
              <a:solidFill>
                <a:schemeClr val="bg1"/>
              </a:solidFill>
              <a:effectLst/>
              <a:ea typeface="Times New Roman" panose="02020603050405020304" pitchFamily="18" charset="0"/>
            </a:endParaRPr>
          </a:p>
          <a:p>
            <a:pPr rtl="0">
              <a:lnSpc>
                <a:spcPct val="100000"/>
              </a:lnSpc>
            </a:pPr>
            <a:r>
              <a:rPr lang="it-IT" sz="24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I </a:t>
            </a:r>
            <a:r>
              <a:rPr lang="it-IT" sz="24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criteri di valutazione </a:t>
            </a:r>
            <a:r>
              <a:rPr lang="it-IT" sz="24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includono:</a:t>
            </a:r>
            <a:endParaRPr lang="it-IT" sz="2400" dirty="0">
              <a:solidFill>
                <a:schemeClr val="bg1"/>
              </a:solidFill>
              <a:ea typeface="Times New Roman" panose="02020603050405020304" pitchFamily="18" charset="0"/>
            </a:endParaRPr>
          </a:p>
          <a:p>
            <a:pPr marL="457200" indent="-457200" rtl="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bg1"/>
                </a:solidFill>
                <a:ea typeface="Times New Roman" panose="02020603050405020304" pitchFamily="18" charset="0"/>
              </a:rPr>
              <a:t>affidabilità e capacità organizzativa del soggetto proponente e di eventuali partner</a:t>
            </a:r>
          </a:p>
          <a:p>
            <a:pPr marL="457200" indent="-457200" rtl="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bg1"/>
                </a:solidFill>
              </a:rPr>
              <a:t>qualità progettuale</a:t>
            </a:r>
          </a:p>
          <a:p>
            <a:pPr marL="457200" indent="-457200" rtl="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bg1"/>
                </a:solidFill>
              </a:rPr>
              <a:t>impatto atteso</a:t>
            </a:r>
          </a:p>
          <a:p>
            <a:pPr marL="457200" indent="-457200" rtl="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bg1"/>
                </a:solidFill>
              </a:rPr>
              <a:t>sostenibilità nel tempo</a:t>
            </a:r>
            <a:endParaRPr lang="it-IT" sz="2000" dirty="0">
              <a:solidFill>
                <a:schemeClr val="bg1"/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79534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E8AE0F-61C0-FECB-0DFC-7A603AE09F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persona&#10;&#10;Il contenuto generato dall'IA potrebbe non essere corretto.">
            <a:extLst>
              <a:ext uri="{FF2B5EF4-FFF2-40B4-BE49-F238E27FC236}">
                <a16:creationId xmlns:a16="http://schemas.microsoft.com/office/drawing/2014/main" id="{3A68CB41-7885-7D38-5D8C-0F8990C24E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66113" y="0"/>
            <a:ext cx="14743586" cy="6858000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E8D035B-15C3-DF38-32E4-AD20C91CA1F4}"/>
              </a:ext>
            </a:extLst>
          </p:cNvPr>
          <p:cNvSpPr txBox="1"/>
          <p:nvPr/>
        </p:nvSpPr>
        <p:spPr>
          <a:xfrm>
            <a:off x="5994400" y="582067"/>
            <a:ext cx="5648960" cy="609397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it-IT" sz="2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Sono inoltre valorizzati il </a:t>
            </a:r>
            <a:r>
              <a:rPr lang="it-IT" sz="26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ricambio dei soggetti beneficiari</a:t>
            </a:r>
            <a:r>
              <a:rPr lang="it-IT" sz="2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e il principio di</a:t>
            </a:r>
          </a:p>
          <a:p>
            <a:r>
              <a:rPr lang="it-IT" sz="26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“non </a:t>
            </a:r>
            <a:r>
              <a:rPr lang="it-IT" sz="2600" b="1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sostitutività</a:t>
            </a:r>
            <a:r>
              <a:rPr lang="it-IT" sz="26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” </a:t>
            </a:r>
            <a:r>
              <a:rPr lang="it-IT" sz="2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rispetto al ruolo dell’Operatore Pubblico. </a:t>
            </a:r>
          </a:p>
          <a:p>
            <a:r>
              <a:rPr lang="it-IT" sz="2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L’attivazione di </a:t>
            </a:r>
            <a:r>
              <a:rPr lang="it-IT" sz="26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progetti propri </a:t>
            </a:r>
            <a:r>
              <a:rPr lang="it-IT" sz="2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della Fondazione</a:t>
            </a:r>
            <a:r>
              <a:rPr lang="it-IT" sz="26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it-IT" sz="2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avviene solo a seguito di un’accurata valutazione delle alternative disponibili e prevede obiettivi chiari, monitoraggio continuo e valutazione </a:t>
            </a:r>
            <a:r>
              <a:rPr lang="it-IT" sz="2600" dirty="0">
                <a:solidFill>
                  <a:schemeClr val="bg1"/>
                </a:solidFill>
                <a:ea typeface="Times New Roman" panose="02020603050405020304" pitchFamily="18" charset="0"/>
              </a:rPr>
              <a:t>finale</a:t>
            </a:r>
            <a:r>
              <a:rPr lang="it-IT" sz="2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.</a:t>
            </a:r>
          </a:p>
          <a:p>
            <a:r>
              <a:rPr lang="it-IT" sz="2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Nel processo di attuazione sono centrali anche il rispetto della </a:t>
            </a:r>
            <a:r>
              <a:rPr lang="it-IT" sz="26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parità di genere</a:t>
            </a:r>
            <a:r>
              <a:rPr lang="it-IT" sz="2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e l’</a:t>
            </a:r>
            <a:r>
              <a:rPr lang="it-IT" sz="26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inclusione</a:t>
            </a:r>
            <a:r>
              <a:rPr lang="it-IT" sz="2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in coerenza con i principi della Carta delle Fondazioni.</a:t>
            </a:r>
          </a:p>
        </p:txBody>
      </p:sp>
    </p:spTree>
    <p:extLst>
      <p:ext uri="{BB962C8B-B14F-4D97-AF65-F5344CB8AC3E}">
        <p14:creationId xmlns:p14="http://schemas.microsoft.com/office/powerpoint/2010/main" val="37981757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persona, cartone animato, Arte bambini, arte&#10;&#10;Il contenuto generato dall'IA potrebbe non essere corretto.">
            <a:extLst>
              <a:ext uri="{FF2B5EF4-FFF2-40B4-BE49-F238E27FC236}">
                <a16:creationId xmlns:a16="http://schemas.microsoft.com/office/drawing/2014/main" id="{281A178C-69A4-DC8C-7F47-D3C68A1154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3908" y="-642551"/>
            <a:ext cx="12739816" cy="7643890"/>
          </a:xfrm>
          <a:prstGeom prst="rect">
            <a:avLst/>
          </a:prstGeom>
        </p:spPr>
      </p:pic>
      <p:sp>
        <p:nvSpPr>
          <p:cNvPr id="7" name="Titolo 8">
            <a:extLst>
              <a:ext uri="{FF2B5EF4-FFF2-40B4-BE49-F238E27FC236}">
                <a16:creationId xmlns:a16="http://schemas.microsoft.com/office/drawing/2014/main" id="{1202D55D-E48C-0376-7DD8-32706FCDDE72}"/>
              </a:ext>
            </a:extLst>
          </p:cNvPr>
          <p:cNvSpPr txBox="1">
            <a:spLocks/>
          </p:cNvSpPr>
          <p:nvPr/>
        </p:nvSpPr>
        <p:spPr>
          <a:xfrm>
            <a:off x="5671695" y="579120"/>
            <a:ext cx="6306946" cy="13817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defPPr>
              <a:defRPr lang="it-IT"/>
            </a:defPPr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4000" i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it-IT" sz="12000" i="0" dirty="0">
                <a:solidFill>
                  <a:schemeClr val="bg1"/>
                </a:solidFill>
                <a:latin typeface="Bebas Neue Regular" panose="020B0606020202050201" pitchFamily="34" charset="77"/>
              </a:rPr>
              <a:t>comunicare</a:t>
            </a:r>
            <a:endParaRPr lang="it-IT" sz="2000" i="0" dirty="0">
              <a:solidFill>
                <a:schemeClr val="bg1"/>
              </a:solidFill>
              <a:latin typeface="Bebas Neue Regular" panose="020B0606020202050201" pitchFamily="34" charset="77"/>
            </a:endParaRPr>
          </a:p>
        </p:txBody>
      </p:sp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A10555EF-3E53-9D9F-04AB-0EE4DF1260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08587" y="2338454"/>
            <a:ext cx="5868453" cy="3462578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Autofit/>
          </a:bodyPr>
          <a:lstStyle>
            <a:defPPr>
              <a:defRPr lang="it-IT"/>
            </a:defPPr>
          </a:lstStyle>
          <a:p>
            <a:pPr marL="0" indent="0">
              <a:lnSpc>
                <a:spcPct val="100000"/>
              </a:lnSpc>
              <a:spcAft>
                <a:spcPts val="1000"/>
              </a:spcAft>
              <a:buNone/>
            </a:pPr>
            <a:r>
              <a:rPr lang="it-IT" sz="30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La Fondazione valorizza e promuove la </a:t>
            </a:r>
            <a:r>
              <a:rPr lang="it-IT" sz="30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diffusione delle esperienze più significative</a:t>
            </a:r>
            <a:r>
              <a:rPr lang="it-IT" sz="30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, sia attraverso la comunicazione istituzionale, sia incoraggiando</a:t>
            </a:r>
            <a:r>
              <a:rPr lang="it-IT" sz="3000" dirty="0">
                <a:solidFill>
                  <a:schemeClr val="bg1"/>
                </a:solidFill>
                <a:ea typeface="Times New Roman" panose="02020603050405020304" pitchFamily="18" charset="0"/>
              </a:rPr>
              <a:t> i beneficiari a condividere</a:t>
            </a:r>
            <a:r>
              <a:rPr lang="it-IT" sz="30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buone pratiche e risultati ottenuti.</a:t>
            </a:r>
          </a:p>
        </p:txBody>
      </p:sp>
    </p:spTree>
    <p:extLst>
      <p:ext uri="{BB962C8B-B14F-4D97-AF65-F5344CB8AC3E}">
        <p14:creationId xmlns:p14="http://schemas.microsoft.com/office/powerpoint/2010/main" val="33213073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dipinto, arte, disegno, pianta&#10;&#10;Il contenuto generato dall'IA potrebbe non essere corretto.">
            <a:extLst>
              <a:ext uri="{FF2B5EF4-FFF2-40B4-BE49-F238E27FC236}">
                <a16:creationId xmlns:a16="http://schemas.microsoft.com/office/drawing/2014/main" id="{AC6475E3-802D-BE3A-C265-E3CCE7D17C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984" y="-1186250"/>
            <a:ext cx="12467968" cy="8311979"/>
          </a:xfrm>
          <a:prstGeom prst="rect">
            <a:avLst/>
          </a:prstGeom>
        </p:spPr>
      </p:pic>
      <p:sp>
        <p:nvSpPr>
          <p:cNvPr id="10" name="Titolo 8">
            <a:extLst>
              <a:ext uri="{FF2B5EF4-FFF2-40B4-BE49-F238E27FC236}">
                <a16:creationId xmlns:a16="http://schemas.microsoft.com/office/drawing/2014/main" id="{5765272A-35D4-DA2E-4B4F-662066F2BAB7}"/>
              </a:ext>
            </a:extLst>
          </p:cNvPr>
          <p:cNvSpPr txBox="1">
            <a:spLocks/>
          </p:cNvSpPr>
          <p:nvPr/>
        </p:nvSpPr>
        <p:spPr>
          <a:xfrm>
            <a:off x="522936" y="101600"/>
            <a:ext cx="11191544" cy="47768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defPPr>
              <a:defRPr lang="it-IT"/>
            </a:defPPr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4000" i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it-IT" sz="9000" i="0" dirty="0">
                <a:solidFill>
                  <a:schemeClr val="bg1"/>
                </a:solidFill>
                <a:latin typeface="Bebas Neue Book" panose="020B0606020202050201"/>
              </a:rPr>
              <a:t>Obiettivi trasversali</a:t>
            </a:r>
          </a:p>
          <a:p>
            <a:pPr>
              <a:lnSpc>
                <a:spcPct val="70000"/>
              </a:lnSpc>
            </a:pPr>
            <a:r>
              <a:rPr lang="it-IT" sz="9000" i="0" dirty="0">
                <a:solidFill>
                  <a:schemeClr val="bg1"/>
                </a:solidFill>
                <a:latin typeface="Bebas Neue Book" panose="020B0606020202050201"/>
              </a:rPr>
              <a:t>Per lo</a:t>
            </a:r>
            <a:r>
              <a:rPr lang="it-IT" sz="9000" i="0" dirty="0">
                <a:solidFill>
                  <a:schemeClr val="bg1"/>
                </a:solidFill>
                <a:latin typeface="Bebas Neue Regular" panose="020B0606020202050201" pitchFamily="34" charset="77"/>
              </a:rPr>
              <a:t> sviluppo sostenibile</a:t>
            </a:r>
          </a:p>
        </p:txBody>
      </p:sp>
    </p:spTree>
    <p:extLst>
      <p:ext uri="{BB962C8B-B14F-4D97-AF65-F5344CB8AC3E}">
        <p14:creationId xmlns:p14="http://schemas.microsoft.com/office/powerpoint/2010/main" val="6208281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dipinto, arte, disegno, persona&#10;&#10;Il contenuto generato dall'IA potrebbe non essere corretto.">
            <a:extLst>
              <a:ext uri="{FF2B5EF4-FFF2-40B4-BE49-F238E27FC236}">
                <a16:creationId xmlns:a16="http://schemas.microsoft.com/office/drawing/2014/main" id="{03BEE4E8-FA48-02D1-8E1A-817C613262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6547" y="-299197"/>
            <a:ext cx="13312346" cy="7456393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7495540B-EE61-46A6-F21F-BAC843E69317}"/>
              </a:ext>
            </a:extLst>
          </p:cNvPr>
          <p:cNvSpPr txBox="1"/>
          <p:nvPr/>
        </p:nvSpPr>
        <p:spPr>
          <a:xfrm>
            <a:off x="6925072" y="115034"/>
            <a:ext cx="5152219" cy="3985706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it-IT" sz="2300" dirty="0">
                <a:effectLst/>
                <a:ea typeface="Times New Roman" panose="02020603050405020304" pitchFamily="18" charset="0"/>
              </a:rPr>
              <a:t>L’</a:t>
            </a:r>
            <a:r>
              <a:rPr lang="it-IT" sz="2300" b="1" dirty="0">
                <a:effectLst/>
                <a:ea typeface="Times New Roman" panose="02020603050405020304" pitchFamily="18" charset="0"/>
              </a:rPr>
              <a:t>Agenda 2030 per lo Sviluppo Sostenibile </a:t>
            </a:r>
            <a:r>
              <a:rPr lang="it-IT" sz="2300" dirty="0">
                <a:ea typeface="Times New Roman" panose="02020603050405020304" pitchFamily="18" charset="0"/>
              </a:rPr>
              <a:t>è</a:t>
            </a:r>
            <a:r>
              <a:rPr lang="it-IT" sz="2300" dirty="0">
                <a:effectLst/>
                <a:ea typeface="Times New Roman" panose="02020603050405020304" pitchFamily="18" charset="0"/>
              </a:rPr>
              <a:t> una cornice di riferimento condivisa per affrontare le </a:t>
            </a:r>
            <a:r>
              <a:rPr lang="it-IT" sz="2300" b="1" dirty="0">
                <a:effectLst/>
                <a:ea typeface="Times New Roman" panose="02020603050405020304" pitchFamily="18" charset="0"/>
              </a:rPr>
              <a:t>grandi sfide sociali, ambientali ed economiche </a:t>
            </a:r>
            <a:r>
              <a:rPr lang="it-IT" sz="2300" dirty="0">
                <a:effectLst/>
                <a:ea typeface="Times New Roman" panose="02020603050405020304" pitchFamily="18" charset="0"/>
              </a:rPr>
              <a:t>del nostro tempo.</a:t>
            </a:r>
          </a:p>
          <a:p>
            <a:pPr>
              <a:lnSpc>
                <a:spcPct val="100000"/>
              </a:lnSpc>
            </a:pPr>
            <a:r>
              <a:rPr lang="it-IT" sz="2300" dirty="0">
                <a:effectLst/>
                <a:ea typeface="Times New Roman" panose="02020603050405020304" pitchFamily="18" charset="0"/>
              </a:rPr>
              <a:t>I suoi </a:t>
            </a:r>
            <a:r>
              <a:rPr lang="it-IT" sz="2300" b="1" dirty="0">
                <a:effectLst/>
                <a:ea typeface="Times New Roman" panose="02020603050405020304" pitchFamily="18" charset="0"/>
              </a:rPr>
              <a:t>17 Obiettivi </a:t>
            </a:r>
            <a:r>
              <a:rPr lang="it-IT" sz="2300" dirty="0">
                <a:effectLst/>
                <a:ea typeface="Times New Roman" panose="02020603050405020304" pitchFamily="18" charset="0"/>
              </a:rPr>
              <a:t>promuovono uno sviluppo equilibrato nelle tre dimensioni - economica, sociale e ambientale - mirando a contrastare povertà, disuguaglianze, cambiamenti climatici e violazione dei diritti umani.</a:t>
            </a:r>
            <a:endParaRPr lang="it-IT" sz="2300" dirty="0">
              <a:solidFill>
                <a:schemeClr val="bg1"/>
              </a:solidFill>
              <a:effectLst/>
              <a:ea typeface="Times New Roman" panose="02020603050405020304" pitchFamily="18" charset="0"/>
            </a:endParaRPr>
          </a:p>
        </p:txBody>
      </p:sp>
      <p:pic>
        <p:nvPicPr>
          <p:cNvPr id="3" name="Immagine 2" descr="Immagine che contiene testo, schermata, Carattere, logo&#10;&#10;Il contenuto generato dall'IA potrebbe non essere corretto.">
            <a:extLst>
              <a:ext uri="{FF2B5EF4-FFF2-40B4-BE49-F238E27FC236}">
                <a16:creationId xmlns:a16="http://schemas.microsoft.com/office/drawing/2014/main" id="{0A2154A4-9754-2B47-B39D-C59FD823EA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" t="5038" r="3022"/>
          <a:stretch>
            <a:fillRect/>
          </a:stretch>
        </p:blipFill>
        <p:spPr>
          <a:xfrm>
            <a:off x="7489718" y="4357655"/>
            <a:ext cx="3845946" cy="20466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491488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671312AA-47BF-BE94-7BDC-DA1BBEF308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persona, mano, foglia, pianta&#10;&#10;Il contenuto generato dall'IA potrebbe non essere corretto.">
            <a:extLst>
              <a:ext uri="{FF2B5EF4-FFF2-40B4-BE49-F238E27FC236}">
                <a16:creationId xmlns:a16="http://schemas.microsoft.com/office/drawing/2014/main" id="{2C67F8F9-3B80-CF2C-90C3-78E92E1F37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0418" y="4595148"/>
            <a:ext cx="3552528" cy="2262851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3E5F321-76A6-1DFF-57FD-522C39F008B2}"/>
              </a:ext>
            </a:extLst>
          </p:cNvPr>
          <p:cNvSpPr txBox="1"/>
          <p:nvPr/>
        </p:nvSpPr>
        <p:spPr>
          <a:xfrm>
            <a:off x="390487" y="1464777"/>
            <a:ext cx="11068450" cy="3887859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txBody>
          <a:bodyPr wrap="square">
            <a:spAutoFit/>
          </a:bodyPr>
          <a:lstStyle/>
          <a:p>
            <a:pPr marL="342900" indent="-342900" rtl="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it-IT" sz="2400" dirty="0">
                <a:effectLst/>
                <a:ea typeface="Times New Roman" panose="02020603050405020304" pitchFamily="18" charset="0"/>
              </a:rPr>
              <a:t>Contrasto alla povertà </a:t>
            </a:r>
            <a:r>
              <a:rPr lang="it-IT" sz="2400" i="1" dirty="0">
                <a:effectLst/>
                <a:ea typeface="Times New Roman" panose="02020603050405020304" pitchFamily="18" charset="0"/>
              </a:rPr>
              <a:t>(Volontariato, filantropia e beneficenza)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it-IT" sz="2400" dirty="0">
                <a:effectLst/>
                <a:ea typeface="Times New Roman" panose="02020603050405020304" pitchFamily="18" charset="0"/>
              </a:rPr>
              <a:t>Salute e benessere </a:t>
            </a:r>
            <a:r>
              <a:rPr lang="it-IT" sz="2400" i="1" dirty="0">
                <a:effectLst/>
                <a:ea typeface="Times New Roman" panose="02020603050405020304" pitchFamily="18" charset="0"/>
              </a:rPr>
              <a:t>(Salute pubblica)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it-IT" sz="2400" dirty="0">
                <a:effectLst/>
                <a:ea typeface="Times New Roman" panose="02020603050405020304" pitchFamily="18" charset="0"/>
              </a:rPr>
              <a:t>Istruzione di qualità </a:t>
            </a:r>
            <a:r>
              <a:rPr lang="it-IT" sz="2400" i="1" dirty="0">
                <a:effectLst/>
                <a:ea typeface="Times New Roman" panose="02020603050405020304" pitchFamily="18" charset="0"/>
              </a:rPr>
              <a:t>(Educazione, istruzione e formazione)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it-IT" sz="2400" dirty="0">
                <a:effectLst/>
                <a:ea typeface="Times New Roman" panose="02020603050405020304" pitchFamily="18" charset="0"/>
              </a:rPr>
              <a:t>Lavoro dignitoso e crescita economica </a:t>
            </a:r>
            <a:r>
              <a:rPr lang="it-IT" sz="2400" i="1" dirty="0">
                <a:effectLst/>
                <a:ea typeface="Times New Roman" panose="02020603050405020304" pitchFamily="18" charset="0"/>
              </a:rPr>
              <a:t>(Sviluppo locale)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it-IT" sz="2400" dirty="0">
                <a:ea typeface="Times New Roman" panose="02020603050405020304" pitchFamily="18" charset="0"/>
              </a:rPr>
              <a:t>Riduzione delle disuguaglianze</a:t>
            </a:r>
            <a:r>
              <a:rPr lang="it-IT" sz="2400" i="1" dirty="0">
                <a:ea typeface="Times New Roman" panose="02020603050405020304" pitchFamily="18" charset="0"/>
              </a:rPr>
              <a:t> (Volontariato, filantropia e beneficenza)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it-IT" sz="2400" dirty="0">
                <a:ea typeface="Times New Roman" panose="02020603050405020304" pitchFamily="18" charset="0"/>
              </a:rPr>
              <a:t>Città e comunità sostenibili </a:t>
            </a:r>
            <a:r>
              <a:rPr lang="it-IT" sz="2400" i="1" dirty="0">
                <a:ea typeface="Times New Roman" panose="02020603050405020304" pitchFamily="18" charset="0"/>
              </a:rPr>
              <a:t>(Sviluppo locale)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it-IT" sz="2400" dirty="0">
                <a:ea typeface="Times New Roman" panose="02020603050405020304" pitchFamily="18" charset="0"/>
              </a:rPr>
              <a:t>Tutela e valorizzazione del paesaggio </a:t>
            </a:r>
            <a:r>
              <a:rPr lang="it-IT" sz="2400" i="1" dirty="0">
                <a:ea typeface="Times New Roman" panose="02020603050405020304" pitchFamily="18" charset="0"/>
              </a:rPr>
              <a:t>(Arte, attività e beni culturali)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it-IT" sz="2400" dirty="0">
                <a:ea typeface="Times New Roman" panose="02020603050405020304" pitchFamily="18" charset="0"/>
              </a:rPr>
              <a:t>Parità di genere </a:t>
            </a:r>
            <a:r>
              <a:rPr lang="it-IT" sz="2400" i="1" dirty="0">
                <a:ea typeface="Times New Roman" panose="02020603050405020304" pitchFamily="18" charset="0"/>
              </a:rPr>
              <a:t>(Obiettivo trasversale)</a:t>
            </a:r>
            <a:endParaRPr lang="it-IT" sz="2400" i="1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C2ACDA18-B5C7-7CF6-29F8-CAE0B21371AE}"/>
              </a:ext>
            </a:extLst>
          </p:cNvPr>
          <p:cNvSpPr txBox="1"/>
          <p:nvPr/>
        </p:nvSpPr>
        <p:spPr>
          <a:xfrm>
            <a:off x="390487" y="373963"/>
            <a:ext cx="11411025" cy="830997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it-IT" sz="2400" dirty="0">
                <a:ea typeface="Times New Roman" panose="02020603050405020304" pitchFamily="18" charset="0"/>
              </a:rPr>
              <a:t>La Fondazione, in coerenza con la propria missione, individua tra i possibili ambiti di intervento:</a:t>
            </a:r>
          </a:p>
        </p:txBody>
      </p:sp>
    </p:spTree>
    <p:extLst>
      <p:ext uri="{BB962C8B-B14F-4D97-AF65-F5344CB8AC3E}">
        <p14:creationId xmlns:p14="http://schemas.microsoft.com/office/powerpoint/2010/main" val="12948025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 descr="Immagine che contiene dipinto, Arte bambini, arte, disegno&#10;&#10;Il contenuto generato dall'IA potrebbe non essere corretto.">
            <a:extLst>
              <a:ext uri="{FF2B5EF4-FFF2-40B4-BE49-F238E27FC236}">
                <a16:creationId xmlns:a16="http://schemas.microsoft.com/office/drawing/2014/main" id="{C43BB3A5-7255-DED4-9943-AC0DE6289F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671" y="-88135"/>
            <a:ext cx="12679119" cy="7105879"/>
          </a:xfrm>
          <a:prstGeom prst="rect">
            <a:avLst/>
          </a:prstGeom>
        </p:spPr>
      </p:pic>
      <p:sp>
        <p:nvSpPr>
          <p:cNvPr id="9" name="Titolo 8">
            <a:extLst>
              <a:ext uri="{FF2B5EF4-FFF2-40B4-BE49-F238E27FC236}">
                <a16:creationId xmlns:a16="http://schemas.microsoft.com/office/drawing/2014/main" id="{E630726D-6ACF-A98F-1E78-3F413F5C2FFF}"/>
              </a:ext>
            </a:extLst>
          </p:cNvPr>
          <p:cNvSpPr txBox="1">
            <a:spLocks/>
          </p:cNvSpPr>
          <p:nvPr/>
        </p:nvSpPr>
        <p:spPr>
          <a:xfrm>
            <a:off x="568353" y="983925"/>
            <a:ext cx="11911971" cy="3858322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defPPr>
              <a:defRPr lang="it-IT"/>
            </a:defPPr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4000" i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it-IT" sz="9000" i="0" dirty="0">
              <a:solidFill>
                <a:srgbClr val="2F5175"/>
              </a:solidFill>
              <a:latin typeface="Bebas Neue Book" panose="020B0606020202050201" pitchFamily="34" charset="77"/>
            </a:endParaRPr>
          </a:p>
        </p:txBody>
      </p:sp>
      <p:sp>
        <p:nvSpPr>
          <p:cNvPr id="10" name="Titolo 8">
            <a:extLst>
              <a:ext uri="{FF2B5EF4-FFF2-40B4-BE49-F238E27FC236}">
                <a16:creationId xmlns:a16="http://schemas.microsoft.com/office/drawing/2014/main" id="{2C1E1482-81DA-0173-9BBD-C6B521B0A1D9}"/>
              </a:ext>
            </a:extLst>
          </p:cNvPr>
          <p:cNvSpPr txBox="1">
            <a:spLocks/>
          </p:cNvSpPr>
          <p:nvPr/>
        </p:nvSpPr>
        <p:spPr>
          <a:xfrm>
            <a:off x="280030" y="3204881"/>
            <a:ext cx="5090624" cy="3438987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txBody>
          <a:bodyPr vert="horz" lIns="91440" tIns="45720" rIns="91440" bIns="45720" rtlCol="0" anchor="ctr" anchorCtr="0">
            <a:noAutofit/>
          </a:bodyPr>
          <a:lstStyle>
            <a:defPPr>
              <a:defRPr lang="it-IT"/>
            </a:defPPr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4000" i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it-IT" sz="9000" i="0" dirty="0">
                <a:solidFill>
                  <a:srgbClr val="2F5175"/>
                </a:solidFill>
                <a:latin typeface="Bebas Neue Book" panose="020B0606020202050201" pitchFamily="34" charset="77"/>
              </a:rPr>
              <a:t>Il</a:t>
            </a:r>
            <a:r>
              <a:rPr lang="it-IT" sz="9000" i="0" dirty="0">
                <a:solidFill>
                  <a:srgbClr val="2F5175"/>
                </a:solidFill>
                <a:latin typeface="Bebas Neue Regular" panose="020B0606020202050201" pitchFamily="34" charset="77"/>
              </a:rPr>
              <a:t> Piano PLURIENNALE</a:t>
            </a:r>
          </a:p>
          <a:p>
            <a:pPr>
              <a:lnSpc>
                <a:spcPct val="70000"/>
              </a:lnSpc>
            </a:pPr>
            <a:r>
              <a:rPr lang="it-IT" sz="9000" i="0" dirty="0">
                <a:solidFill>
                  <a:srgbClr val="2F5175"/>
                </a:solidFill>
                <a:latin typeface="Bebas Neue Regular" panose="020B0606020202050201" pitchFamily="34" charset="77"/>
              </a:rPr>
              <a:t>2026</a:t>
            </a:r>
            <a:r>
              <a:rPr lang="it-IT" sz="9000" i="0" dirty="0">
                <a:solidFill>
                  <a:srgbClr val="2F5175"/>
                </a:solidFill>
                <a:latin typeface="Bebas Neue Book" panose="020B0606020202050201" pitchFamily="34" charset="77"/>
              </a:rPr>
              <a:t>-</a:t>
            </a:r>
            <a:r>
              <a:rPr lang="it-IT" sz="9000" i="0" dirty="0">
                <a:solidFill>
                  <a:srgbClr val="2F5175"/>
                </a:solidFill>
                <a:latin typeface="Bebas Neue Regular" panose="020B0606020202050201" pitchFamily="34" charset="77"/>
              </a:rPr>
              <a:t>2028</a:t>
            </a:r>
          </a:p>
        </p:txBody>
      </p:sp>
      <p:sp>
        <p:nvSpPr>
          <p:cNvPr id="14" name="Titolo 8">
            <a:extLst>
              <a:ext uri="{FF2B5EF4-FFF2-40B4-BE49-F238E27FC236}">
                <a16:creationId xmlns:a16="http://schemas.microsoft.com/office/drawing/2014/main" id="{C4C12D1D-F9DD-5A4D-46DA-09DF0132CFF1}"/>
              </a:ext>
            </a:extLst>
          </p:cNvPr>
          <p:cNvSpPr txBox="1">
            <a:spLocks/>
          </p:cNvSpPr>
          <p:nvPr/>
        </p:nvSpPr>
        <p:spPr>
          <a:xfrm>
            <a:off x="264671" y="932882"/>
            <a:ext cx="6259667" cy="2468946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it-IT"/>
            </a:defPPr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4000" i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it-IT" sz="7200" i="0" dirty="0">
                <a:solidFill>
                  <a:srgbClr val="2F5175"/>
                </a:solidFill>
                <a:latin typeface="Bebas Neue Book" panose="020B0606020202050201" pitchFamily="34" charset="77"/>
              </a:rPr>
              <a:t>IL METODO </a:t>
            </a:r>
          </a:p>
          <a:p>
            <a:pPr>
              <a:lnSpc>
                <a:spcPct val="70000"/>
              </a:lnSpc>
            </a:pPr>
            <a:r>
              <a:rPr lang="it-IT" sz="7200" i="0" dirty="0">
                <a:solidFill>
                  <a:srgbClr val="2F5175"/>
                </a:solidFill>
                <a:latin typeface="Bebas Neue Book" panose="020B0606020202050201" pitchFamily="34" charset="77"/>
              </a:rPr>
              <a:t>Di lavoro</a:t>
            </a:r>
          </a:p>
          <a:p>
            <a:pPr>
              <a:lnSpc>
                <a:spcPct val="70000"/>
              </a:lnSpc>
            </a:pPr>
            <a:r>
              <a:rPr lang="it-IT" sz="7200" i="0" dirty="0">
                <a:solidFill>
                  <a:srgbClr val="2F5175"/>
                </a:solidFill>
                <a:latin typeface="Bebas Neue Book" panose="020B0606020202050201" pitchFamily="34" charset="77"/>
              </a:rPr>
              <a:t>per costruire</a:t>
            </a:r>
          </a:p>
        </p:txBody>
      </p:sp>
      <p:sp>
        <p:nvSpPr>
          <p:cNvPr id="15" name="Titolo 8">
            <a:extLst>
              <a:ext uri="{FF2B5EF4-FFF2-40B4-BE49-F238E27FC236}">
                <a16:creationId xmlns:a16="http://schemas.microsoft.com/office/drawing/2014/main" id="{917A0EEA-DA29-02F3-FA6D-7A96BA9E0BC7}"/>
              </a:ext>
            </a:extLst>
          </p:cNvPr>
          <p:cNvSpPr txBox="1">
            <a:spLocks/>
          </p:cNvSpPr>
          <p:nvPr/>
        </p:nvSpPr>
        <p:spPr>
          <a:xfrm>
            <a:off x="568353" y="3041324"/>
            <a:ext cx="11911971" cy="3858322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defPPr>
              <a:defRPr lang="it-IT"/>
            </a:defPPr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4000" i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it-IT" sz="9000" i="0" dirty="0">
              <a:solidFill>
                <a:srgbClr val="2F5175"/>
              </a:solidFill>
              <a:latin typeface="Bebas Neue Regular" panose="020B0606020202050201" pitchFamily="34" charset="77"/>
            </a:endParaRPr>
          </a:p>
        </p:txBody>
      </p:sp>
      <p:sp>
        <p:nvSpPr>
          <p:cNvPr id="16" name="Titolo 8">
            <a:extLst>
              <a:ext uri="{FF2B5EF4-FFF2-40B4-BE49-F238E27FC236}">
                <a16:creationId xmlns:a16="http://schemas.microsoft.com/office/drawing/2014/main" id="{29026CCB-0E3D-D5EC-4E7C-D312C35B2234}"/>
              </a:ext>
            </a:extLst>
          </p:cNvPr>
          <p:cNvSpPr txBox="1">
            <a:spLocks/>
          </p:cNvSpPr>
          <p:nvPr/>
        </p:nvSpPr>
        <p:spPr>
          <a:xfrm>
            <a:off x="568353" y="3968976"/>
            <a:ext cx="11911971" cy="3858322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defPPr>
              <a:defRPr lang="it-IT"/>
            </a:defPPr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4000" i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it-IT" sz="9000" i="0" dirty="0">
              <a:solidFill>
                <a:srgbClr val="2F5175"/>
              </a:solidFill>
              <a:latin typeface="Bebas Neue Regular" panose="020B0606020202050201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51533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persona, tennis&#10;&#10;Il contenuto generato dall'IA potrebbe non essere corretto.">
            <a:extLst>
              <a:ext uri="{FF2B5EF4-FFF2-40B4-BE49-F238E27FC236}">
                <a16:creationId xmlns:a16="http://schemas.microsoft.com/office/drawing/2014/main" id="{A0E487B3-7EC4-388A-A567-96C9A24B09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896" y="-503584"/>
            <a:ext cx="12443791" cy="7466275"/>
          </a:xfrm>
          <a:prstGeom prst="rect">
            <a:avLst/>
          </a:prstGeom>
        </p:spPr>
      </p:pic>
      <p:sp>
        <p:nvSpPr>
          <p:cNvPr id="10" name="Titolo 8">
            <a:extLst>
              <a:ext uri="{FF2B5EF4-FFF2-40B4-BE49-F238E27FC236}">
                <a16:creationId xmlns:a16="http://schemas.microsoft.com/office/drawing/2014/main" id="{B2631FB1-74F7-0757-6C2C-D8F7A4F6D8F9}"/>
              </a:ext>
            </a:extLst>
          </p:cNvPr>
          <p:cNvSpPr txBox="1">
            <a:spLocks/>
          </p:cNvSpPr>
          <p:nvPr/>
        </p:nvSpPr>
        <p:spPr>
          <a:xfrm>
            <a:off x="638158" y="328132"/>
            <a:ext cx="5959769" cy="28161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spAutoFit/>
          </a:bodyPr>
          <a:lstStyle>
            <a:defPPr>
              <a:defRPr lang="it-IT"/>
            </a:defPPr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4000" i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it-IT" sz="12000" i="0" dirty="0">
                <a:solidFill>
                  <a:schemeClr val="bg1"/>
                </a:solidFill>
                <a:latin typeface="Bebas Neue Regular" panose="020B0606020202050201" pitchFamily="34" charset="77"/>
              </a:rPr>
              <a:t>ANALISI DEI </a:t>
            </a:r>
          </a:p>
          <a:p>
            <a:pPr>
              <a:lnSpc>
                <a:spcPct val="70000"/>
              </a:lnSpc>
            </a:pPr>
            <a:r>
              <a:rPr lang="it-IT" sz="12000" i="0" dirty="0">
                <a:solidFill>
                  <a:schemeClr val="bg1"/>
                </a:solidFill>
                <a:latin typeface="Bebas Neue Regular" panose="020B0606020202050201" pitchFamily="34" charset="77"/>
              </a:rPr>
              <a:t>bisogni</a:t>
            </a:r>
            <a:endParaRPr lang="it-IT" sz="2000" i="0" dirty="0">
              <a:solidFill>
                <a:schemeClr val="bg1"/>
              </a:solidFill>
              <a:latin typeface="Bebas Neue Regular" panose="020B0606020202050201" pitchFamily="34" charset="77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D94B345-2504-CC73-121F-8591845E0C1E}"/>
              </a:ext>
            </a:extLst>
          </p:cNvPr>
          <p:cNvSpPr txBox="1"/>
          <p:nvPr/>
        </p:nvSpPr>
        <p:spPr>
          <a:xfrm>
            <a:off x="638158" y="3069638"/>
            <a:ext cx="6677168" cy="329320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it-IT" sz="2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Il percorso inizia con una </a:t>
            </a:r>
            <a:r>
              <a:rPr lang="it-IT" sz="26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mappatura approfondita dei bisogni</a:t>
            </a:r>
            <a:r>
              <a:rPr lang="it-IT" sz="2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del territorio nei settori di intervento della Fondazione. </a:t>
            </a:r>
          </a:p>
          <a:p>
            <a:pPr marL="0" indent="0">
              <a:buNone/>
            </a:pPr>
            <a:r>
              <a:rPr lang="it-IT" sz="2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L</a:t>
            </a:r>
            <a:r>
              <a:rPr lang="it-IT" sz="2600" dirty="0">
                <a:solidFill>
                  <a:schemeClr val="bg1"/>
                </a:solidFill>
                <a:ea typeface="Times New Roman" panose="02020603050405020304" pitchFamily="18" charset="0"/>
              </a:rPr>
              <a:t>o studio</a:t>
            </a:r>
            <a:r>
              <a:rPr lang="it-IT" sz="2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, condotto dal </a:t>
            </a:r>
            <a:r>
              <a:rPr lang="it-IT" sz="26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CRISMAT</a:t>
            </a:r>
            <a:r>
              <a:rPr lang="it-IT" sz="2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it-IT" sz="2600" dirty="0">
                <a:solidFill>
                  <a:schemeClr val="bg1"/>
                </a:solidFill>
                <a:ea typeface="Times New Roman" panose="02020603050405020304" pitchFamily="18" charset="0"/>
              </a:rPr>
              <a:t>- </a:t>
            </a:r>
            <a:r>
              <a:rPr lang="it-IT" sz="2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Centro di ricerca dell’Università Politecnica delle Marche – integra dati quantitativi e qualitativi raccolti tramite analisi statistiche, interviste e gruppi di discussione.</a:t>
            </a:r>
          </a:p>
        </p:txBody>
      </p:sp>
    </p:spTree>
    <p:extLst>
      <p:ext uri="{BB962C8B-B14F-4D97-AF65-F5344CB8AC3E}">
        <p14:creationId xmlns:p14="http://schemas.microsoft.com/office/powerpoint/2010/main" val="23187695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arte, dipinto, Elementi grafici, Verde acqua&#10;&#10;Il contenuto generato dall'IA potrebbe non essere corretto.">
            <a:extLst>
              <a:ext uri="{FF2B5EF4-FFF2-40B4-BE49-F238E27FC236}">
                <a16:creationId xmlns:a16="http://schemas.microsoft.com/office/drawing/2014/main" id="{3570C78D-9E3A-8802-56BE-18D8BBD628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55"/>
          <a:stretch>
            <a:fillRect/>
          </a:stretch>
        </p:blipFill>
        <p:spPr>
          <a:xfrm>
            <a:off x="-112541" y="-1039876"/>
            <a:ext cx="12419619" cy="85461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itolo 8">
            <a:extLst>
              <a:ext uri="{FF2B5EF4-FFF2-40B4-BE49-F238E27FC236}">
                <a16:creationId xmlns:a16="http://schemas.microsoft.com/office/drawing/2014/main" id="{6FEC93CF-2672-7D78-F278-58C5E012E0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8351" y="-349047"/>
            <a:ext cx="8186325" cy="254423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defPPr>
              <a:defRPr lang="it-IT"/>
            </a:defPPr>
          </a:lstStyle>
          <a:p>
            <a:pPr rtl="0">
              <a:lnSpc>
                <a:spcPct val="100000"/>
              </a:lnSpc>
            </a:pPr>
            <a:r>
              <a:rPr lang="it-IT" sz="12000" i="0" dirty="0">
                <a:solidFill>
                  <a:schemeClr val="bg1"/>
                </a:solidFill>
                <a:latin typeface="Bebas Neue Regular" panose="020B0606020202050201" pitchFamily="34" charset="77"/>
              </a:rPr>
              <a:t>PIANO</a:t>
            </a:r>
            <a:endParaRPr lang="it-IT" sz="12000" i="0" dirty="0">
              <a:solidFill>
                <a:schemeClr val="bg1"/>
              </a:solidFill>
              <a:latin typeface="Bebas Neue Book" panose="020B0606020202050201" pitchFamily="34" charset="77"/>
            </a:endParaRPr>
          </a:p>
        </p:txBody>
      </p:sp>
      <p:sp>
        <p:nvSpPr>
          <p:cNvPr id="5" name="Titolo 8">
            <a:extLst>
              <a:ext uri="{FF2B5EF4-FFF2-40B4-BE49-F238E27FC236}">
                <a16:creationId xmlns:a16="http://schemas.microsoft.com/office/drawing/2014/main" id="{8635133B-3DAC-CA96-C24F-D8867BA6A4B5}"/>
              </a:ext>
            </a:extLst>
          </p:cNvPr>
          <p:cNvSpPr txBox="1">
            <a:spLocks/>
          </p:cNvSpPr>
          <p:nvPr/>
        </p:nvSpPr>
        <p:spPr>
          <a:xfrm>
            <a:off x="568350" y="825785"/>
            <a:ext cx="8186325" cy="25442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 anchorCtr="0">
            <a:noAutofit/>
          </a:bodyPr>
          <a:lstStyle>
            <a:defPPr>
              <a:defRPr lang="it-IT"/>
            </a:defPPr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4400" i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it-IT" sz="12000" i="0" dirty="0">
                <a:solidFill>
                  <a:schemeClr val="bg1"/>
                </a:solidFill>
                <a:latin typeface="Bebas Neue Regular" panose="020B0606020202050201" pitchFamily="34" charset="77"/>
              </a:rPr>
              <a:t>PLURIENNALE</a:t>
            </a:r>
            <a:endParaRPr lang="it-IT" sz="12000" i="0" dirty="0">
              <a:solidFill>
                <a:schemeClr val="bg1"/>
              </a:solidFill>
              <a:latin typeface="Bebas Neue Book" panose="020B0606020202050201" pitchFamily="34" charset="77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824C242A-7479-032C-A228-19EB4A708F48}"/>
              </a:ext>
            </a:extLst>
          </p:cNvPr>
          <p:cNvSpPr txBox="1"/>
          <p:nvPr/>
        </p:nvSpPr>
        <p:spPr>
          <a:xfrm>
            <a:off x="568351" y="4798907"/>
            <a:ext cx="3408426" cy="19389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it-IT" sz="12000" i="0" dirty="0">
                <a:solidFill>
                  <a:schemeClr val="bg1"/>
                </a:solidFill>
                <a:latin typeface="Bebas Neue Regular" panose="020B0606020202050201" pitchFamily="34" charset="77"/>
              </a:rPr>
              <a:t>2028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D1B52EC-9D4E-FD0D-35C5-CEE4284A9906}"/>
              </a:ext>
            </a:extLst>
          </p:cNvPr>
          <p:cNvSpPr txBox="1"/>
          <p:nvPr/>
        </p:nvSpPr>
        <p:spPr>
          <a:xfrm>
            <a:off x="632359" y="2867236"/>
            <a:ext cx="7672038" cy="61555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it-IT" sz="3400" i="0" dirty="0">
                <a:solidFill>
                  <a:schemeClr val="bg1"/>
                </a:solidFill>
                <a:latin typeface="Bebas Neue Book" panose="020B0606020202050201" pitchFamily="34" charset="77"/>
              </a:rPr>
              <a:t>Procedura di ascolto della comunità</a:t>
            </a:r>
            <a:endParaRPr lang="it-IT" sz="3400" dirty="0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4B04BA8D-5409-8DC9-B3E2-465B94BD3FB8}"/>
              </a:ext>
            </a:extLst>
          </p:cNvPr>
          <p:cNvSpPr txBox="1"/>
          <p:nvPr/>
        </p:nvSpPr>
        <p:spPr>
          <a:xfrm>
            <a:off x="568351" y="3607615"/>
            <a:ext cx="4340079" cy="19389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it-IT" sz="12000" i="0" dirty="0">
                <a:solidFill>
                  <a:schemeClr val="bg1"/>
                </a:solidFill>
                <a:latin typeface="Bebas Neue Regular" panose="020B0606020202050201" pitchFamily="34" charset="77"/>
              </a:rPr>
              <a:t>2026</a:t>
            </a:r>
          </a:p>
        </p:txBody>
      </p:sp>
      <p:pic>
        <p:nvPicPr>
          <p:cNvPr id="7" name="Immagine 6" descr="Immagine che contiene testo, Carattere, Elementi grafici, grafica&#10;&#10;Il contenuto generato dall'IA potrebbe non essere corretto.">
            <a:extLst>
              <a:ext uri="{FF2B5EF4-FFF2-40B4-BE49-F238E27FC236}">
                <a16:creationId xmlns:a16="http://schemas.microsoft.com/office/drawing/2014/main" id="{91B40C5A-1098-7C1C-B7A7-71475B12A3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675" y="4874841"/>
            <a:ext cx="3180298" cy="2544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9943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schermata, arte&#10;&#10;Il contenuto generato dall'IA potrebbe non essere corretto.">
            <a:extLst>
              <a:ext uri="{FF2B5EF4-FFF2-40B4-BE49-F238E27FC236}">
                <a16:creationId xmlns:a16="http://schemas.microsoft.com/office/drawing/2014/main" id="{9BE35882-90C6-F64A-3923-0298337E97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278" y="-560567"/>
            <a:ext cx="12364278" cy="7418567"/>
          </a:xfrm>
          <a:prstGeom prst="rect">
            <a:avLst/>
          </a:prstGeom>
        </p:spPr>
      </p:pic>
      <p:sp>
        <p:nvSpPr>
          <p:cNvPr id="9" name="Titolo 8">
            <a:extLst>
              <a:ext uri="{FF2B5EF4-FFF2-40B4-BE49-F238E27FC236}">
                <a16:creationId xmlns:a16="http://schemas.microsoft.com/office/drawing/2014/main" id="{49ED7C4C-EB70-4F86-47CC-818CC973934E}"/>
              </a:ext>
            </a:extLst>
          </p:cNvPr>
          <p:cNvSpPr txBox="1">
            <a:spLocks/>
          </p:cNvSpPr>
          <p:nvPr/>
        </p:nvSpPr>
        <p:spPr>
          <a:xfrm>
            <a:off x="5440102" y="902192"/>
            <a:ext cx="6470248" cy="44930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defPPr>
              <a:defRPr lang="it-IT"/>
            </a:defPPr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4000" i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it-IT" sz="11000" i="0" dirty="0">
                <a:solidFill>
                  <a:schemeClr val="bg1"/>
                </a:solidFill>
                <a:latin typeface="Bebas Neue Book"/>
              </a:rPr>
              <a:t>GRUPPI DI </a:t>
            </a:r>
            <a:r>
              <a:rPr lang="it-IT" sz="11000" i="0" dirty="0">
                <a:solidFill>
                  <a:schemeClr val="bg1"/>
                </a:solidFill>
                <a:latin typeface="Bebas Neue Regular" panose="020B0606020202050201" pitchFamily="34" charset="77"/>
              </a:rPr>
              <a:t>lavoro PARTECIPATO</a:t>
            </a:r>
          </a:p>
        </p:txBody>
      </p:sp>
    </p:spTree>
    <p:extLst>
      <p:ext uri="{BB962C8B-B14F-4D97-AF65-F5344CB8AC3E}">
        <p14:creationId xmlns:p14="http://schemas.microsoft.com/office/powerpoint/2010/main" val="26257226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Arte bambini, persona&#10;&#10;Il contenuto generato dall'IA potrebbe non essere corretto.">
            <a:extLst>
              <a:ext uri="{FF2B5EF4-FFF2-40B4-BE49-F238E27FC236}">
                <a16:creationId xmlns:a16="http://schemas.microsoft.com/office/drawing/2014/main" id="{4919DD99-7311-B9D3-0362-45296B9346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531" y="-437322"/>
            <a:ext cx="12563061" cy="7537837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75B3ADF3-B681-E4F7-008A-DE797025378B}"/>
              </a:ext>
            </a:extLst>
          </p:cNvPr>
          <p:cNvSpPr txBox="1"/>
          <p:nvPr/>
        </p:nvSpPr>
        <p:spPr>
          <a:xfrm>
            <a:off x="2719660" y="4029874"/>
            <a:ext cx="5544664" cy="2677656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txBody>
          <a:bodyPr wrap="square">
            <a:spAutoFit/>
          </a:bodyPr>
          <a:lstStyle/>
          <a:p>
            <a:r>
              <a:rPr lang="it-IT" sz="2800" dirty="0"/>
              <a:t>Vengono organizzati </a:t>
            </a:r>
            <a:r>
              <a:rPr lang="it-IT" sz="2800" b="1" dirty="0"/>
              <a:t>gruppi di confronto </a:t>
            </a:r>
            <a:r>
              <a:rPr lang="it-IT" sz="2800" dirty="0"/>
              <a:t>con gli stakeholder del territorio per raccogliere idee, proposte e punti di vista sui bisogni e le opportunità nei diversi ambiti di intervento.</a:t>
            </a:r>
            <a:endParaRPr lang="it-IT" sz="2600" dirty="0"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99502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testo, grafica, schermata, design&#10;&#10;Il contenuto generato dall'IA potrebbe non essere corretto.">
            <a:extLst>
              <a:ext uri="{FF2B5EF4-FFF2-40B4-BE49-F238E27FC236}">
                <a16:creationId xmlns:a16="http://schemas.microsoft.com/office/drawing/2014/main" id="{597C585E-F659-F622-6BFE-E55DBA57DE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849" y="-701224"/>
            <a:ext cx="15433613" cy="10286564"/>
          </a:xfrm>
          <a:prstGeom prst="rect">
            <a:avLst/>
          </a:prstGeom>
        </p:spPr>
      </p:pic>
      <p:sp>
        <p:nvSpPr>
          <p:cNvPr id="7" name="Titolo 8">
            <a:extLst>
              <a:ext uri="{FF2B5EF4-FFF2-40B4-BE49-F238E27FC236}">
                <a16:creationId xmlns:a16="http://schemas.microsoft.com/office/drawing/2014/main" id="{E6043DE1-2FA2-54F9-41C0-7597A353415A}"/>
              </a:ext>
            </a:extLst>
          </p:cNvPr>
          <p:cNvSpPr txBox="1">
            <a:spLocks/>
          </p:cNvSpPr>
          <p:nvPr/>
        </p:nvSpPr>
        <p:spPr>
          <a:xfrm>
            <a:off x="364005" y="325747"/>
            <a:ext cx="11911971" cy="5533877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defPPr>
              <a:defRPr lang="it-IT"/>
            </a:defPPr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4000" i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it-IT" sz="11000" i="0" dirty="0">
                <a:solidFill>
                  <a:srgbClr val="2F5175"/>
                </a:solidFill>
                <a:latin typeface="Bebas Neue Book" panose="020B0606020202050201" pitchFamily="34" charset="77"/>
              </a:rPr>
              <a:t>Il </a:t>
            </a:r>
            <a:r>
              <a:rPr lang="it-IT" sz="11000" i="0" dirty="0">
                <a:solidFill>
                  <a:srgbClr val="2F5175"/>
                </a:solidFill>
                <a:latin typeface="Bebas Neue Regular" panose="020B0606020202050201" pitchFamily="34" charset="77"/>
              </a:rPr>
              <a:t>coinvolgimento </a:t>
            </a:r>
          </a:p>
          <a:p>
            <a:pPr>
              <a:lnSpc>
                <a:spcPct val="70000"/>
              </a:lnSpc>
            </a:pPr>
            <a:r>
              <a:rPr lang="it-IT" sz="11000" i="0" dirty="0">
                <a:solidFill>
                  <a:srgbClr val="2F5175"/>
                </a:solidFill>
                <a:latin typeface="Bebas Neue Regular" panose="020B0606020202050201" pitchFamily="34" charset="77"/>
              </a:rPr>
              <a:t>DEGLI ORGANI</a:t>
            </a:r>
          </a:p>
          <a:p>
            <a:pPr>
              <a:lnSpc>
                <a:spcPct val="70000"/>
              </a:lnSpc>
            </a:pPr>
            <a:r>
              <a:rPr lang="it-IT" sz="11000" i="0" dirty="0">
                <a:solidFill>
                  <a:srgbClr val="2F5175"/>
                </a:solidFill>
                <a:latin typeface="Bebas Neue Book" panose="020B0606020202050201" pitchFamily="34" charset="77"/>
              </a:rPr>
              <a:t>DELLA</a:t>
            </a:r>
            <a:r>
              <a:rPr lang="it-IT" sz="11000" i="0" dirty="0">
                <a:solidFill>
                  <a:srgbClr val="2F5175"/>
                </a:solidFill>
                <a:latin typeface="Bebas Neue Regular" panose="020B0606020202050201" pitchFamily="34" charset="77"/>
              </a:rPr>
              <a:t> </a:t>
            </a:r>
          </a:p>
          <a:p>
            <a:pPr>
              <a:lnSpc>
                <a:spcPct val="70000"/>
              </a:lnSpc>
            </a:pPr>
            <a:r>
              <a:rPr lang="it-IT" sz="11000" i="0" dirty="0" err="1">
                <a:solidFill>
                  <a:srgbClr val="2F5175"/>
                </a:solidFill>
                <a:latin typeface="Bebas Neue Regular" panose="020B0606020202050201" pitchFamily="34" charset="77"/>
              </a:rPr>
              <a:t>FOndazione</a:t>
            </a:r>
            <a:endParaRPr lang="it-IT" sz="11000" i="0" dirty="0">
              <a:solidFill>
                <a:srgbClr val="2F5175"/>
              </a:solidFill>
              <a:latin typeface="Bebas Neue Regular" panose="020B0606020202050201" pitchFamily="34" charset="77"/>
            </a:endParaRPr>
          </a:p>
        </p:txBody>
      </p:sp>
      <p:pic>
        <p:nvPicPr>
          <p:cNvPr id="3" name="Immagine 2" descr="Immagine che contiene Elementi grafici, Carattere, grafica, design&#10;&#10;Il contenuto generato dall'IA potrebbe non essere corretto.">
            <a:extLst>
              <a:ext uri="{FF2B5EF4-FFF2-40B4-BE49-F238E27FC236}">
                <a16:creationId xmlns:a16="http://schemas.microsoft.com/office/drawing/2014/main" id="{062534E7-157B-4C1A-1206-158096B573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2935" y="5584009"/>
            <a:ext cx="3122637" cy="111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1717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cartone animato, arte&#10;&#10;Il contenuto generato dall'IA potrebbe non essere corretto.">
            <a:extLst>
              <a:ext uri="{FF2B5EF4-FFF2-40B4-BE49-F238E27FC236}">
                <a16:creationId xmlns:a16="http://schemas.microsoft.com/office/drawing/2014/main" id="{DD5C4A5F-BFE6-88FA-DA04-EFB5EF3C1D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383" y="-371062"/>
            <a:ext cx="12284765" cy="7370859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16D5A269-CCFF-3D75-19CF-ECE4115C9EDB}"/>
              </a:ext>
            </a:extLst>
          </p:cNvPr>
          <p:cNvSpPr txBox="1"/>
          <p:nvPr/>
        </p:nvSpPr>
        <p:spPr>
          <a:xfrm>
            <a:off x="689115" y="528837"/>
            <a:ext cx="7459462" cy="28931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it-IT" sz="2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I risultati dell’Analisi dei bisogni sono sottoposti agli Organi della Fondazione per una riflessione condivisa. </a:t>
            </a:r>
          </a:p>
          <a:p>
            <a:r>
              <a:rPr lang="it-IT" sz="2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L’</a:t>
            </a:r>
            <a:r>
              <a:rPr lang="it-IT" sz="26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Assemblea dei Soci</a:t>
            </a:r>
            <a:r>
              <a:rPr lang="it-IT" sz="2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, erede della tradizione della Cassa di Risparmio di Ascoli Piceno (1842), contribuisce con raccomandazioni e proposte all’indirizzo strategico dell’ente.</a:t>
            </a:r>
            <a:endParaRPr lang="it-IT" sz="2600" dirty="0">
              <a:solidFill>
                <a:schemeClr val="bg1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6749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Immagine che contiene schizzo, schermata, arte, disegno&#10;&#10;Il contenuto generato dall'IA potrebbe non essere corretto.">
            <a:extLst>
              <a:ext uri="{FF2B5EF4-FFF2-40B4-BE49-F238E27FC236}">
                <a16:creationId xmlns:a16="http://schemas.microsoft.com/office/drawing/2014/main" id="{1683AFCD-BCAE-181D-8854-51EB1FFF04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3930" y="-935521"/>
            <a:ext cx="15047844" cy="8464412"/>
          </a:xfrm>
          <a:prstGeom prst="rect">
            <a:avLst/>
          </a:prstGeom>
        </p:spPr>
      </p:pic>
      <p:sp>
        <p:nvSpPr>
          <p:cNvPr id="9" name="Titolo 8">
            <a:extLst>
              <a:ext uri="{FF2B5EF4-FFF2-40B4-BE49-F238E27FC236}">
                <a16:creationId xmlns:a16="http://schemas.microsoft.com/office/drawing/2014/main" id="{71120DA0-9AE4-35ED-2620-061973A6249F}"/>
              </a:ext>
            </a:extLst>
          </p:cNvPr>
          <p:cNvSpPr txBox="1">
            <a:spLocks/>
          </p:cNvSpPr>
          <p:nvPr/>
        </p:nvSpPr>
        <p:spPr>
          <a:xfrm>
            <a:off x="568353" y="-702989"/>
            <a:ext cx="11911971" cy="38583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defPPr>
              <a:defRPr lang="it-IT"/>
            </a:defPPr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4000" i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it-IT" sz="12000" i="0" dirty="0">
                <a:solidFill>
                  <a:schemeClr val="bg1"/>
                </a:solidFill>
                <a:latin typeface="Bebas Neue Regular" panose="020B0606020202050201" pitchFamily="34" charset="77"/>
              </a:rPr>
              <a:t>Formazione</a:t>
            </a:r>
            <a:r>
              <a:rPr lang="it-IT" sz="12000" i="0" dirty="0">
                <a:solidFill>
                  <a:schemeClr val="bg1"/>
                </a:solidFill>
                <a:latin typeface="Bebas Neue Book" panose="020B0606020202050201" pitchFamily="34" charset="77"/>
              </a:rPr>
              <a:t> e</a:t>
            </a:r>
            <a:endParaRPr lang="it-IT" sz="2000" i="0" dirty="0">
              <a:solidFill>
                <a:schemeClr val="bg1"/>
              </a:solidFill>
              <a:latin typeface="Bebas Neue Book" panose="020B0606020202050201" pitchFamily="34" charset="77"/>
            </a:endParaRPr>
          </a:p>
        </p:txBody>
      </p:sp>
      <p:sp>
        <p:nvSpPr>
          <p:cNvPr id="12" name="Titolo 8">
            <a:extLst>
              <a:ext uri="{FF2B5EF4-FFF2-40B4-BE49-F238E27FC236}">
                <a16:creationId xmlns:a16="http://schemas.microsoft.com/office/drawing/2014/main" id="{3A7FABE6-8FBE-D825-C186-F1C966F78241}"/>
              </a:ext>
            </a:extLst>
          </p:cNvPr>
          <p:cNvSpPr txBox="1">
            <a:spLocks/>
          </p:cNvSpPr>
          <p:nvPr/>
        </p:nvSpPr>
        <p:spPr>
          <a:xfrm>
            <a:off x="568353" y="562444"/>
            <a:ext cx="11911971" cy="38583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defPPr>
              <a:defRPr lang="it-IT"/>
            </a:defPPr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4000" i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it-IT" sz="12000" i="0" dirty="0">
                <a:solidFill>
                  <a:schemeClr val="bg1"/>
                </a:solidFill>
                <a:latin typeface="Bebas Neue Regular" panose="020B0606020202050201" pitchFamily="34" charset="77"/>
              </a:rPr>
              <a:t>Buone pratiche</a:t>
            </a:r>
            <a:endParaRPr lang="it-IT" sz="2000" i="0" dirty="0">
              <a:solidFill>
                <a:schemeClr val="bg1"/>
              </a:solidFill>
              <a:latin typeface="Bebas Neue Regular" panose="020B0606020202050201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504523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schermata&#10;&#10;Il contenuto generato dall'IA potrebbe non essere corretto.">
            <a:extLst>
              <a:ext uri="{FF2B5EF4-FFF2-40B4-BE49-F238E27FC236}">
                <a16:creationId xmlns:a16="http://schemas.microsoft.com/office/drawing/2014/main" id="{1B706C97-3040-0D80-4533-066C2CA6C4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674" y="-490332"/>
            <a:ext cx="12710491" cy="8473661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65FFBDFC-D6D3-DDCA-A478-A0DA0F4684BE}"/>
              </a:ext>
            </a:extLst>
          </p:cNvPr>
          <p:cNvSpPr txBox="1"/>
          <p:nvPr/>
        </p:nvSpPr>
        <p:spPr>
          <a:xfrm>
            <a:off x="6432766" y="3170710"/>
            <a:ext cx="5493763" cy="3323987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it-IT" sz="3000" dirty="0">
                <a:solidFill>
                  <a:srgbClr val="2F5175"/>
                </a:solidFill>
                <a:effectLst/>
                <a:ea typeface="Times New Roman" panose="02020603050405020304" pitchFamily="18" charset="0"/>
              </a:rPr>
              <a:t>Incontri formativi con esperti del non profit e della progettazione sociale </a:t>
            </a:r>
            <a:r>
              <a:rPr lang="it-IT" sz="3000" dirty="0">
                <a:solidFill>
                  <a:srgbClr val="2F5175"/>
                </a:solidFill>
                <a:ea typeface="Times New Roman" panose="02020603050405020304" pitchFamily="18" charset="0"/>
              </a:rPr>
              <a:t>offrono</a:t>
            </a:r>
            <a:r>
              <a:rPr lang="it-IT" sz="3000" dirty="0">
                <a:solidFill>
                  <a:srgbClr val="2F5175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it-IT" sz="3000" b="1" dirty="0">
                <a:solidFill>
                  <a:srgbClr val="2F5175"/>
                </a:solidFill>
                <a:effectLst/>
                <a:ea typeface="Times New Roman" panose="02020603050405020304" pitchFamily="18" charset="0"/>
              </a:rPr>
              <a:t>aggiornamenti e approfondimenti </a:t>
            </a:r>
            <a:r>
              <a:rPr lang="it-IT" sz="3000" dirty="0">
                <a:solidFill>
                  <a:srgbClr val="2F5175"/>
                </a:solidFill>
                <a:effectLst/>
                <a:ea typeface="Times New Roman" panose="02020603050405020304" pitchFamily="18" charset="0"/>
              </a:rPr>
              <a:t>sulle migliori pratiche a supporto dell’attività degli Organi della Fondazione.</a:t>
            </a:r>
          </a:p>
        </p:txBody>
      </p:sp>
    </p:spTree>
    <p:extLst>
      <p:ext uri="{BB962C8B-B14F-4D97-AF65-F5344CB8AC3E}">
        <p14:creationId xmlns:p14="http://schemas.microsoft.com/office/powerpoint/2010/main" val="13787220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design, illustrazione, arte&#10;&#10;Il contenuto generato dall'IA potrebbe non essere corretto.">
            <a:extLst>
              <a:ext uri="{FF2B5EF4-FFF2-40B4-BE49-F238E27FC236}">
                <a16:creationId xmlns:a16="http://schemas.microsoft.com/office/drawing/2014/main" id="{F98C8E25-12E6-AD64-55BA-B23CA252D9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7004"/>
            <a:ext cx="12351026" cy="8232007"/>
          </a:xfrm>
          <a:prstGeom prst="rect">
            <a:avLst/>
          </a:prstGeom>
        </p:spPr>
      </p:pic>
      <p:sp>
        <p:nvSpPr>
          <p:cNvPr id="9" name="Titolo 8">
            <a:extLst>
              <a:ext uri="{FF2B5EF4-FFF2-40B4-BE49-F238E27FC236}">
                <a16:creationId xmlns:a16="http://schemas.microsoft.com/office/drawing/2014/main" id="{56AA00BF-B855-224D-6CA7-36EDBF0B58DF}"/>
              </a:ext>
            </a:extLst>
          </p:cNvPr>
          <p:cNvSpPr txBox="1">
            <a:spLocks/>
          </p:cNvSpPr>
          <p:nvPr/>
        </p:nvSpPr>
        <p:spPr>
          <a:xfrm>
            <a:off x="568353" y="619126"/>
            <a:ext cx="10199173" cy="4764637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defPPr>
              <a:defRPr lang="it-IT"/>
            </a:defPPr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4000" i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it-IT" sz="10000" i="0" dirty="0">
                <a:solidFill>
                  <a:srgbClr val="2F5175"/>
                </a:solidFill>
                <a:latin typeface="Bebas Neue Book" panose="020B0606020202050201"/>
              </a:rPr>
              <a:t>Il</a:t>
            </a:r>
            <a:r>
              <a:rPr lang="it-IT" sz="10000" i="0" dirty="0">
                <a:solidFill>
                  <a:srgbClr val="2F5175"/>
                </a:solidFill>
                <a:latin typeface="Bebas Neue Regular" panose="020B0606020202050201" pitchFamily="34" charset="77"/>
              </a:rPr>
              <a:t> coinvolgimento </a:t>
            </a:r>
          </a:p>
          <a:p>
            <a:pPr>
              <a:lnSpc>
                <a:spcPct val="70000"/>
              </a:lnSpc>
            </a:pPr>
            <a:r>
              <a:rPr lang="it-IT" sz="10000" i="0" dirty="0">
                <a:solidFill>
                  <a:srgbClr val="2F5175"/>
                </a:solidFill>
                <a:latin typeface="Bebas Neue Book" panose="020B0606020202050201"/>
              </a:rPr>
              <a:t>Degli</a:t>
            </a:r>
            <a:r>
              <a:rPr lang="it-IT" sz="10000" i="0" dirty="0">
                <a:solidFill>
                  <a:srgbClr val="2F5175"/>
                </a:solidFill>
                <a:latin typeface="Bebas Neue Regular" panose="020B0606020202050201" pitchFamily="34" charset="77"/>
              </a:rPr>
              <a:t> stakeholder istituzionali </a:t>
            </a:r>
          </a:p>
          <a:p>
            <a:pPr>
              <a:lnSpc>
                <a:spcPct val="70000"/>
              </a:lnSpc>
            </a:pPr>
            <a:r>
              <a:rPr lang="it-IT" sz="10000" i="0" dirty="0">
                <a:solidFill>
                  <a:srgbClr val="2F5175"/>
                </a:solidFill>
                <a:latin typeface="Bebas Neue Book" panose="020B0606020202050201"/>
              </a:rPr>
              <a:t>e del </a:t>
            </a:r>
            <a:r>
              <a:rPr lang="it-IT" sz="10000" i="0" dirty="0">
                <a:solidFill>
                  <a:srgbClr val="2F5175"/>
                </a:solidFill>
                <a:latin typeface="Bebas Neue Regular" panose="020B0606020202050201" pitchFamily="34" charset="77"/>
              </a:rPr>
              <a:t>terzo settore</a:t>
            </a:r>
          </a:p>
        </p:txBody>
      </p:sp>
    </p:spTree>
    <p:extLst>
      <p:ext uri="{BB962C8B-B14F-4D97-AF65-F5344CB8AC3E}">
        <p14:creationId xmlns:p14="http://schemas.microsoft.com/office/powerpoint/2010/main" val="9391973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EF02FE5B-A83D-F9B0-AC37-5936EC9CA4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design, illustrazione, arte&#10;&#10;Il contenuto generato dall'IA potrebbe non essere corretto.">
            <a:extLst>
              <a:ext uri="{FF2B5EF4-FFF2-40B4-BE49-F238E27FC236}">
                <a16:creationId xmlns:a16="http://schemas.microsoft.com/office/drawing/2014/main" id="{18923BDC-82BA-91CA-6CE6-981B55AC7B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7004"/>
            <a:ext cx="12351026" cy="8232007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8C0D2743-8404-48E1-8889-9E1DDDA19AD0}"/>
              </a:ext>
            </a:extLst>
          </p:cNvPr>
          <p:cNvSpPr txBox="1"/>
          <p:nvPr/>
        </p:nvSpPr>
        <p:spPr>
          <a:xfrm>
            <a:off x="938438" y="938152"/>
            <a:ext cx="9169121" cy="2246769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it-IT" sz="2800" dirty="0">
                <a:effectLst/>
                <a:ea typeface="Times New Roman" panose="02020603050405020304" pitchFamily="18" charset="0"/>
              </a:rPr>
              <a:t>La presentazione dei risultati d</a:t>
            </a:r>
            <a:r>
              <a:rPr lang="it-IT" sz="2800" dirty="0"/>
              <a:t>ell’An</a:t>
            </a:r>
            <a:r>
              <a:rPr lang="it-IT" sz="2800" dirty="0">
                <a:effectLst/>
                <a:ea typeface="Times New Roman" panose="02020603050405020304" pitchFamily="18" charset="0"/>
              </a:rPr>
              <a:t>alisi dei bisogni </a:t>
            </a:r>
          </a:p>
          <a:p>
            <a:pPr marL="0" indent="0">
              <a:buNone/>
            </a:pPr>
            <a:r>
              <a:rPr lang="it-IT" sz="2800" dirty="0">
                <a:effectLst/>
                <a:ea typeface="Times New Roman" panose="02020603050405020304" pitchFamily="18" charset="0"/>
              </a:rPr>
              <a:t>in un incontro pubblico con gli </a:t>
            </a:r>
            <a:r>
              <a:rPr lang="it-IT" sz="2800" b="1" dirty="0">
                <a:effectLst/>
                <a:ea typeface="Times New Roman" panose="02020603050405020304" pitchFamily="18" charset="0"/>
              </a:rPr>
              <a:t>stakeholder istituzionali </a:t>
            </a:r>
            <a:r>
              <a:rPr lang="it-IT" sz="2800" dirty="0">
                <a:effectLst/>
                <a:ea typeface="Times New Roman" panose="02020603050405020304" pitchFamily="18" charset="0"/>
              </a:rPr>
              <a:t>consente di condividere le metodologie adottate e di programmare sinergie per il triennio 2026–2028 </a:t>
            </a:r>
            <a:r>
              <a:rPr lang="it-IT" sz="2800" b="1" dirty="0">
                <a:effectLst/>
                <a:ea typeface="Times New Roman" panose="02020603050405020304" pitchFamily="18" charset="0"/>
              </a:rPr>
              <a:t>evitando sovrapposizioni </a:t>
            </a:r>
            <a:r>
              <a:rPr lang="it-IT" sz="2800" dirty="0">
                <a:effectLst/>
                <a:ea typeface="Times New Roman" panose="02020603050405020304" pitchFamily="18" charset="0"/>
              </a:rPr>
              <a:t>e rafforzando l’impatto degli interventi.</a:t>
            </a:r>
          </a:p>
        </p:txBody>
      </p:sp>
    </p:spTree>
    <p:extLst>
      <p:ext uri="{BB962C8B-B14F-4D97-AF65-F5344CB8AC3E}">
        <p14:creationId xmlns:p14="http://schemas.microsoft.com/office/powerpoint/2010/main" val="19462836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 descr="Immagine che contiene Viso umano, vestiti, dipinto, uomo&#10;&#10;Il contenuto generato dall'IA potrebbe non essere corretto.">
            <a:extLst>
              <a:ext uri="{FF2B5EF4-FFF2-40B4-BE49-F238E27FC236}">
                <a16:creationId xmlns:a16="http://schemas.microsoft.com/office/drawing/2014/main" id="{CDC3B3E6-62EF-A1E1-CB00-22F5656CC9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5341" y="-185529"/>
            <a:ext cx="14087060" cy="7043530"/>
          </a:xfrm>
          <a:prstGeom prst="rect">
            <a:avLst/>
          </a:prstGeom>
        </p:spPr>
      </p:pic>
      <p:sp>
        <p:nvSpPr>
          <p:cNvPr id="7" name="Titolo 8">
            <a:extLst>
              <a:ext uri="{FF2B5EF4-FFF2-40B4-BE49-F238E27FC236}">
                <a16:creationId xmlns:a16="http://schemas.microsoft.com/office/drawing/2014/main" id="{712FD529-0F6D-F024-1008-EDD581D95307}"/>
              </a:ext>
            </a:extLst>
          </p:cNvPr>
          <p:cNvSpPr txBox="1">
            <a:spLocks/>
          </p:cNvSpPr>
          <p:nvPr/>
        </p:nvSpPr>
        <p:spPr>
          <a:xfrm>
            <a:off x="568353" y="1154081"/>
            <a:ext cx="11911971" cy="38583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defPPr>
              <a:defRPr lang="it-IT"/>
            </a:defPPr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4000" i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it-IT" sz="12000" i="0" dirty="0">
                <a:solidFill>
                  <a:schemeClr val="bg1"/>
                </a:solidFill>
                <a:latin typeface="Bebas Neue Book" panose="020B0606020202050201" pitchFamily="34" charset="77"/>
              </a:rPr>
              <a:t>I </a:t>
            </a:r>
            <a:r>
              <a:rPr lang="it-IT" sz="12000" i="0" dirty="0">
                <a:solidFill>
                  <a:schemeClr val="bg1"/>
                </a:solidFill>
                <a:latin typeface="Bebas Neue Regular" panose="020B0606020202050201" pitchFamily="34" charset="77"/>
              </a:rPr>
              <a:t>giovani</a:t>
            </a:r>
            <a:r>
              <a:rPr lang="it-IT" sz="12000" i="0" dirty="0">
                <a:solidFill>
                  <a:schemeClr val="bg1"/>
                </a:solidFill>
                <a:latin typeface="Bebas Neue Book" panose="020B0606020202050201" pitchFamily="34" charset="77"/>
              </a:rPr>
              <a:t>,</a:t>
            </a:r>
            <a:endParaRPr lang="it-IT" sz="2000" i="0" dirty="0">
              <a:solidFill>
                <a:schemeClr val="bg1"/>
              </a:solidFill>
              <a:latin typeface="Bebas Neue Regular" panose="020B0606020202050201" pitchFamily="34" charset="77"/>
            </a:endParaRPr>
          </a:p>
        </p:txBody>
      </p:sp>
      <p:sp>
        <p:nvSpPr>
          <p:cNvPr id="11" name="Titolo 8">
            <a:extLst>
              <a:ext uri="{FF2B5EF4-FFF2-40B4-BE49-F238E27FC236}">
                <a16:creationId xmlns:a16="http://schemas.microsoft.com/office/drawing/2014/main" id="{1B9B9DCA-C107-5CE1-CEB3-9B0DD1E32F68}"/>
              </a:ext>
            </a:extLst>
          </p:cNvPr>
          <p:cNvSpPr txBox="1">
            <a:spLocks/>
          </p:cNvSpPr>
          <p:nvPr/>
        </p:nvSpPr>
        <p:spPr>
          <a:xfrm>
            <a:off x="568353" y="2413038"/>
            <a:ext cx="11911971" cy="38583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defPPr>
              <a:defRPr lang="it-IT"/>
            </a:defPPr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4000" i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it-IT" sz="12000" i="0" dirty="0">
                <a:solidFill>
                  <a:schemeClr val="bg1"/>
                </a:solidFill>
                <a:latin typeface="Bebas Neue Regular" panose="020B0606020202050201" pitchFamily="34" charset="77"/>
              </a:rPr>
              <a:t>protagonisti</a:t>
            </a:r>
          </a:p>
        </p:txBody>
      </p:sp>
      <p:sp>
        <p:nvSpPr>
          <p:cNvPr id="12" name="Titolo 8">
            <a:extLst>
              <a:ext uri="{FF2B5EF4-FFF2-40B4-BE49-F238E27FC236}">
                <a16:creationId xmlns:a16="http://schemas.microsoft.com/office/drawing/2014/main" id="{01934272-FA3F-FADA-4516-99DF713B0AB8}"/>
              </a:ext>
            </a:extLst>
          </p:cNvPr>
          <p:cNvSpPr txBox="1">
            <a:spLocks/>
          </p:cNvSpPr>
          <p:nvPr/>
        </p:nvSpPr>
        <p:spPr>
          <a:xfrm>
            <a:off x="568353" y="3632238"/>
            <a:ext cx="11911971" cy="38583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defPPr>
              <a:defRPr lang="it-IT"/>
            </a:defPPr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4000" i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it-IT" sz="12000" i="0" dirty="0">
                <a:solidFill>
                  <a:schemeClr val="bg1"/>
                </a:solidFill>
                <a:latin typeface="Bebas Neue Book" panose="020B0606020202050201" pitchFamily="34" charset="77"/>
              </a:rPr>
              <a:t>Del processo</a:t>
            </a:r>
            <a:endParaRPr lang="it-IT" sz="2000" i="0" dirty="0">
              <a:solidFill>
                <a:schemeClr val="bg1"/>
              </a:solidFill>
              <a:latin typeface="Bebas Neue Regular" panose="020B0606020202050201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142950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cartone animato, arte&#10;&#10;Il contenuto generato dall'IA potrebbe non essere corretto.">
            <a:extLst>
              <a:ext uri="{FF2B5EF4-FFF2-40B4-BE49-F238E27FC236}">
                <a16:creationId xmlns:a16="http://schemas.microsoft.com/office/drawing/2014/main" id="{3ED9576C-651A-91CB-86F7-3B1751CE82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936" y="-530087"/>
            <a:ext cx="12377530" cy="8250642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AB23EC7F-D52C-17D7-FD91-4A24DA9B1291}"/>
              </a:ext>
            </a:extLst>
          </p:cNvPr>
          <p:cNvSpPr txBox="1"/>
          <p:nvPr/>
        </p:nvSpPr>
        <p:spPr>
          <a:xfrm>
            <a:off x="937793" y="473064"/>
            <a:ext cx="4618382" cy="415498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it-IT" sz="24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L’ascolto dei giovani, in particolare degli studenti, è il </a:t>
            </a:r>
            <a:r>
              <a:rPr lang="it-IT" sz="24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fulcro</a:t>
            </a:r>
            <a:r>
              <a:rPr lang="it-IT" sz="24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del Piano pluriennale 2026–2028. </a:t>
            </a:r>
          </a:p>
          <a:p>
            <a:pPr marL="0" indent="0">
              <a:buNone/>
            </a:pPr>
            <a:r>
              <a:rPr lang="it-IT" sz="24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A partire da dicembre 2024, </a:t>
            </a:r>
          </a:p>
          <a:p>
            <a:pPr marL="0" indent="0">
              <a:buNone/>
            </a:pPr>
            <a:r>
              <a:rPr lang="it-IT" sz="24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è stato avviato un percorso partecipato con momenti di confronto guidati dal semiologo</a:t>
            </a:r>
          </a:p>
          <a:p>
            <a:pPr marL="0" indent="0">
              <a:buNone/>
            </a:pPr>
            <a:r>
              <a:rPr lang="it-IT" sz="24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Prof. Stefano Traini</a:t>
            </a:r>
            <a:r>
              <a:rPr lang="it-IT" sz="24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, coordinatore</a:t>
            </a:r>
          </a:p>
          <a:p>
            <a:pPr marL="0" indent="0">
              <a:buNone/>
            </a:pPr>
            <a:r>
              <a:rPr lang="it-IT" sz="24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scientifico dell’iniziativa.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6A06DD0-5CCB-622C-3076-72758D6EA40E}"/>
              </a:ext>
            </a:extLst>
          </p:cNvPr>
          <p:cNvSpPr txBox="1"/>
          <p:nvPr/>
        </p:nvSpPr>
        <p:spPr>
          <a:xfrm>
            <a:off x="7926415" y="332159"/>
            <a:ext cx="3900668" cy="569386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it-IT" sz="2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I giovani hanno ideato il naming e l’immagine della campagna "</a:t>
            </a:r>
            <a:r>
              <a:rPr lang="it-IT" sz="26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GO! Futuro in movimento</a:t>
            </a:r>
            <a:r>
              <a:rPr lang="it-IT" sz="2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", attraverso un sondaggio a cui hanno partecipato 422 ragazze e ragazzi del territorio. </a:t>
            </a:r>
          </a:p>
          <a:p>
            <a:pPr marL="0" indent="0">
              <a:buNone/>
            </a:pPr>
            <a:r>
              <a:rPr lang="it-IT" sz="2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I giovani </a:t>
            </a:r>
            <a:r>
              <a:rPr lang="it-IT" sz="2600" dirty="0">
                <a:solidFill>
                  <a:schemeClr val="bg1"/>
                </a:solidFill>
                <a:ea typeface="Times New Roman" panose="02020603050405020304" pitchFamily="18" charset="0"/>
              </a:rPr>
              <a:t>p</a:t>
            </a:r>
            <a:r>
              <a:rPr lang="it-IT" sz="2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artecipano attivamente anche a focus group condotti da docenti universitari per esprimere le loro idee, esigenze e visioni.</a:t>
            </a:r>
          </a:p>
        </p:txBody>
      </p:sp>
    </p:spTree>
    <p:extLst>
      <p:ext uri="{BB962C8B-B14F-4D97-AF65-F5344CB8AC3E}">
        <p14:creationId xmlns:p14="http://schemas.microsoft.com/office/powerpoint/2010/main" val="4260479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 descr="Immagine che contiene Viso umano, persona, ritratto, schizzo&#10;&#10;Il contenuto generato dall'IA potrebbe non essere corretto.">
            <a:extLst>
              <a:ext uri="{FF2B5EF4-FFF2-40B4-BE49-F238E27FC236}">
                <a16:creationId xmlns:a16="http://schemas.microsoft.com/office/drawing/2014/main" id="{FC44D2F1-D674-7D85-EF67-E32B278D81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239" y="-499574"/>
            <a:ext cx="12448478" cy="7469087"/>
          </a:xfrm>
          <a:prstGeom prst="rect">
            <a:avLst/>
          </a:prstGeom>
        </p:spPr>
      </p:pic>
      <p:sp>
        <p:nvSpPr>
          <p:cNvPr id="3" name="Titolo 8">
            <a:extLst>
              <a:ext uri="{FF2B5EF4-FFF2-40B4-BE49-F238E27FC236}">
                <a16:creationId xmlns:a16="http://schemas.microsoft.com/office/drawing/2014/main" id="{274C6D0A-3E1D-903C-745E-33250795A300}"/>
              </a:ext>
            </a:extLst>
          </p:cNvPr>
          <p:cNvSpPr txBox="1">
            <a:spLocks/>
          </p:cNvSpPr>
          <p:nvPr/>
        </p:nvSpPr>
        <p:spPr>
          <a:xfrm>
            <a:off x="907570" y="516875"/>
            <a:ext cx="6075046" cy="28854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defPPr>
              <a:defRPr lang="it-IT"/>
            </a:defPPr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4000" i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it-IT" sz="12000" i="0" dirty="0">
                <a:solidFill>
                  <a:schemeClr val="bg1"/>
                </a:solidFill>
                <a:latin typeface="Bebas Neue Regular" panose="020B0606020202050201" pitchFamily="34" charset="77"/>
              </a:rPr>
              <a:t>Il processo</a:t>
            </a:r>
          </a:p>
          <a:p>
            <a:pPr>
              <a:lnSpc>
                <a:spcPct val="70000"/>
              </a:lnSpc>
            </a:pPr>
            <a:r>
              <a:rPr lang="it-IT" sz="12000" i="0" dirty="0">
                <a:solidFill>
                  <a:schemeClr val="bg1"/>
                </a:solidFill>
                <a:latin typeface="Bebas Neue Regular" panose="020B0606020202050201" pitchFamily="34" charset="77"/>
              </a:rPr>
              <a:t>logico</a:t>
            </a:r>
          </a:p>
        </p:txBody>
      </p:sp>
    </p:spTree>
    <p:extLst>
      <p:ext uri="{BB962C8B-B14F-4D97-AF65-F5344CB8AC3E}">
        <p14:creationId xmlns:p14="http://schemas.microsoft.com/office/powerpoint/2010/main" val="10383511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Immagine che contiene persona, arte&#10;&#10;Il contenuto generato dall'IA potrebbe non essere corretto.">
            <a:extLst>
              <a:ext uri="{FF2B5EF4-FFF2-40B4-BE49-F238E27FC236}">
                <a16:creationId xmlns:a16="http://schemas.microsoft.com/office/drawing/2014/main" id="{66EA1A05-E730-94EE-3100-752EB077EE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92314" cy="7375388"/>
          </a:xfrm>
          <a:prstGeom prst="rect">
            <a:avLst/>
          </a:prstGeom>
        </p:spPr>
      </p:pic>
      <p:sp>
        <p:nvSpPr>
          <p:cNvPr id="7" name="Titolo 8">
            <a:extLst>
              <a:ext uri="{FF2B5EF4-FFF2-40B4-BE49-F238E27FC236}">
                <a16:creationId xmlns:a16="http://schemas.microsoft.com/office/drawing/2014/main" id="{79B9145C-0FEC-8832-C0E4-BC4E3699FA63}"/>
              </a:ext>
            </a:extLst>
          </p:cNvPr>
          <p:cNvSpPr txBox="1">
            <a:spLocks/>
          </p:cNvSpPr>
          <p:nvPr/>
        </p:nvSpPr>
        <p:spPr>
          <a:xfrm>
            <a:off x="1475223" y="698664"/>
            <a:ext cx="11911971" cy="3858322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defPPr>
              <a:defRPr lang="it-IT"/>
            </a:defPPr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4000" i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it-IT" sz="12000" i="0" dirty="0">
                <a:solidFill>
                  <a:srgbClr val="2F5175"/>
                </a:solidFill>
                <a:latin typeface="Bebas Neue Regular" panose="020B0606020202050201" pitchFamily="34" charset="77"/>
              </a:rPr>
              <a:t>eventi</a:t>
            </a:r>
            <a:endParaRPr lang="it-IT" sz="2000" i="0" dirty="0">
              <a:solidFill>
                <a:srgbClr val="2F5175"/>
              </a:solidFill>
              <a:latin typeface="Bebas Neue Book" panose="020B0606020202050201" pitchFamily="34" charset="77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D823BD1-3928-ABEB-680C-99F1D826F800}"/>
              </a:ext>
            </a:extLst>
          </p:cNvPr>
          <p:cNvSpPr txBox="1"/>
          <p:nvPr/>
        </p:nvSpPr>
        <p:spPr>
          <a:xfrm>
            <a:off x="1475223" y="3366692"/>
            <a:ext cx="7157664" cy="2092881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txBody>
          <a:bodyPr wrap="square">
            <a:spAutoFit/>
          </a:bodyPr>
          <a:lstStyle/>
          <a:p>
            <a:r>
              <a:rPr lang="it-IT" sz="2600" dirty="0">
                <a:solidFill>
                  <a:srgbClr val="2F5175"/>
                </a:solidFill>
                <a:effectLst/>
                <a:ea typeface="Times New Roman" panose="02020603050405020304" pitchFamily="18" charset="0"/>
              </a:rPr>
              <a:t>In collaborazione con </a:t>
            </a:r>
            <a:r>
              <a:rPr lang="it-IT" sz="2600" b="1" dirty="0">
                <a:solidFill>
                  <a:srgbClr val="2F5175"/>
                </a:solidFill>
                <a:effectLst/>
                <a:ea typeface="Times New Roman" panose="02020603050405020304" pitchFamily="18" charset="0"/>
              </a:rPr>
              <a:t>Bottega del Terzo Settore</a:t>
            </a:r>
            <a:r>
              <a:rPr lang="it-IT" sz="2600" dirty="0">
                <a:solidFill>
                  <a:srgbClr val="2F5175"/>
                </a:solidFill>
                <a:effectLst/>
                <a:ea typeface="Times New Roman" panose="02020603050405020304" pitchFamily="18" charset="0"/>
              </a:rPr>
              <a:t> e </a:t>
            </a:r>
            <a:r>
              <a:rPr lang="it-IT" sz="2600" b="1" dirty="0">
                <a:solidFill>
                  <a:srgbClr val="2F5175"/>
                </a:solidFill>
                <a:effectLst/>
                <a:ea typeface="Times New Roman" panose="02020603050405020304" pitchFamily="18" charset="0"/>
              </a:rPr>
              <a:t>15 associazioni giovanili</a:t>
            </a:r>
            <a:r>
              <a:rPr lang="it-IT" sz="2600" dirty="0">
                <a:solidFill>
                  <a:srgbClr val="2F5175"/>
                </a:solidFill>
                <a:effectLst/>
                <a:ea typeface="Times New Roman" panose="02020603050405020304" pitchFamily="18" charset="0"/>
              </a:rPr>
              <a:t>, sono organizzati eventi e attività creative che mettono al centro i giovani, stimolando partecipazione, protagonismo e cittadinanza attiva.</a:t>
            </a:r>
          </a:p>
        </p:txBody>
      </p:sp>
    </p:spTree>
    <p:extLst>
      <p:ext uri="{BB962C8B-B14F-4D97-AF65-F5344CB8AC3E}">
        <p14:creationId xmlns:p14="http://schemas.microsoft.com/office/powerpoint/2010/main" val="29204633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clipart, Dente, cartone animato, disegno&#10;&#10;Il contenuto generato dall'IA potrebbe non essere corretto.">
            <a:extLst>
              <a:ext uri="{FF2B5EF4-FFF2-40B4-BE49-F238E27FC236}">
                <a16:creationId xmlns:a16="http://schemas.microsoft.com/office/drawing/2014/main" id="{1DAC19E3-ED6C-82E9-9FCC-7EB46DBEE3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14"/>
          <a:stretch>
            <a:fillRect/>
          </a:stretch>
        </p:blipFill>
        <p:spPr>
          <a:xfrm>
            <a:off x="0" y="-583096"/>
            <a:ext cx="12168553" cy="8363176"/>
          </a:xfrm>
          <a:prstGeom prst="rect">
            <a:avLst/>
          </a:prstGeom>
        </p:spPr>
      </p:pic>
      <p:sp>
        <p:nvSpPr>
          <p:cNvPr id="7" name="Titolo 8">
            <a:extLst>
              <a:ext uri="{FF2B5EF4-FFF2-40B4-BE49-F238E27FC236}">
                <a16:creationId xmlns:a16="http://schemas.microsoft.com/office/drawing/2014/main" id="{6460D7FB-181E-A0A5-362F-BBB8F7C86114}"/>
              </a:ext>
            </a:extLst>
          </p:cNvPr>
          <p:cNvSpPr txBox="1">
            <a:spLocks/>
          </p:cNvSpPr>
          <p:nvPr/>
        </p:nvSpPr>
        <p:spPr>
          <a:xfrm>
            <a:off x="6095999" y="312234"/>
            <a:ext cx="5372101" cy="3858322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defPPr>
              <a:defRPr lang="it-IT"/>
            </a:defPPr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4000" i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it-IT" sz="12000" i="0" dirty="0">
                <a:solidFill>
                  <a:srgbClr val="2F5175"/>
                </a:solidFill>
                <a:latin typeface="Bebas Neue Regular" panose="020B0606020202050201" pitchFamily="34" charset="77"/>
              </a:rPr>
              <a:t>Il dialogo</a:t>
            </a:r>
            <a:endParaRPr lang="it-IT" sz="2000" i="0" dirty="0">
              <a:solidFill>
                <a:srgbClr val="2F5175"/>
              </a:solidFill>
              <a:latin typeface="Bebas Neue Book" panose="020B0606020202050201" pitchFamily="34" charset="77"/>
            </a:endParaRPr>
          </a:p>
        </p:txBody>
      </p:sp>
      <p:sp>
        <p:nvSpPr>
          <p:cNvPr id="10" name="Titolo 8">
            <a:extLst>
              <a:ext uri="{FF2B5EF4-FFF2-40B4-BE49-F238E27FC236}">
                <a16:creationId xmlns:a16="http://schemas.microsoft.com/office/drawing/2014/main" id="{C46C4D49-5FD0-6C74-E327-121665C210DC}"/>
              </a:ext>
            </a:extLst>
          </p:cNvPr>
          <p:cNvSpPr txBox="1">
            <a:spLocks/>
          </p:cNvSpPr>
          <p:nvPr/>
        </p:nvSpPr>
        <p:spPr>
          <a:xfrm>
            <a:off x="6095998" y="1411506"/>
            <a:ext cx="5469655" cy="3858322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defPPr>
              <a:defRPr lang="it-IT"/>
            </a:defPPr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4000" i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it-IT" sz="12000" i="0" dirty="0">
                <a:solidFill>
                  <a:srgbClr val="2F5175"/>
                </a:solidFill>
                <a:latin typeface="Bebas Neue Book" panose="020B0606020202050201" pitchFamily="34" charset="77"/>
              </a:rPr>
              <a:t>Con la</a:t>
            </a:r>
            <a:endParaRPr lang="it-IT" sz="2000" i="0" dirty="0">
              <a:solidFill>
                <a:srgbClr val="2F5175"/>
              </a:solidFill>
              <a:latin typeface="Bebas Neue Book" panose="020B0606020202050201" pitchFamily="34" charset="77"/>
            </a:endParaRPr>
          </a:p>
        </p:txBody>
      </p:sp>
      <p:sp>
        <p:nvSpPr>
          <p:cNvPr id="11" name="Titolo 8">
            <a:extLst>
              <a:ext uri="{FF2B5EF4-FFF2-40B4-BE49-F238E27FC236}">
                <a16:creationId xmlns:a16="http://schemas.microsoft.com/office/drawing/2014/main" id="{9BEB9C73-DA09-9249-8C70-74F4A583135D}"/>
              </a:ext>
            </a:extLst>
          </p:cNvPr>
          <p:cNvSpPr txBox="1">
            <a:spLocks/>
          </p:cNvSpPr>
          <p:nvPr/>
        </p:nvSpPr>
        <p:spPr>
          <a:xfrm>
            <a:off x="6096000" y="2803643"/>
            <a:ext cx="6072554" cy="3858322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defPPr>
              <a:defRPr lang="it-IT"/>
            </a:defPPr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4000" i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it-IT" sz="12000" i="0" dirty="0">
                <a:solidFill>
                  <a:srgbClr val="2F5175"/>
                </a:solidFill>
                <a:latin typeface="Bebas Neue Regular" panose="020B0606020202050201" pitchFamily="34" charset="77"/>
              </a:rPr>
              <a:t>comunità</a:t>
            </a:r>
            <a:endParaRPr lang="it-IT" sz="2000" i="0" dirty="0">
              <a:solidFill>
                <a:srgbClr val="2F5175"/>
              </a:solidFill>
              <a:latin typeface="Bebas Neue Book" panose="020B0606020202050201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421404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persona, mano&#10;&#10;Il contenuto generato dall'IA potrebbe non essere corretto.">
            <a:extLst>
              <a:ext uri="{FF2B5EF4-FFF2-40B4-BE49-F238E27FC236}">
                <a16:creationId xmlns:a16="http://schemas.microsoft.com/office/drawing/2014/main" id="{8FEDF681-2AC1-2030-E40D-CB0B7E431B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7322"/>
            <a:ext cx="12311270" cy="8207513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A8AE9D34-C39E-E1D6-9BA5-19A0C10D2AAC}"/>
              </a:ext>
            </a:extLst>
          </p:cNvPr>
          <p:cNvSpPr txBox="1"/>
          <p:nvPr/>
        </p:nvSpPr>
        <p:spPr>
          <a:xfrm>
            <a:off x="3477292" y="779578"/>
            <a:ext cx="8399740" cy="2492990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txBody>
          <a:bodyPr wrap="square">
            <a:spAutoFit/>
          </a:bodyPr>
          <a:lstStyle/>
          <a:p>
            <a:r>
              <a:rPr lang="it-IT" sz="2600" dirty="0">
                <a:ea typeface="Times New Roman" panose="02020603050405020304" pitchFamily="18" charset="0"/>
              </a:rPr>
              <a:t>L</a:t>
            </a:r>
            <a:r>
              <a:rPr lang="it-IT" sz="2600" dirty="0">
                <a:effectLst/>
                <a:ea typeface="Times New Roman" panose="02020603050405020304" pitchFamily="18" charset="0"/>
              </a:rPr>
              <a:t>a comunità è invitata a contribuire alla definizione degli obiettivi triennali attraverso un </a:t>
            </a:r>
            <a:r>
              <a:rPr lang="it-IT" sz="2600" b="1" dirty="0">
                <a:effectLst/>
                <a:ea typeface="Times New Roman" panose="02020603050405020304" pitchFamily="18" charset="0"/>
              </a:rPr>
              <a:t>questionario online</a:t>
            </a:r>
            <a:r>
              <a:rPr lang="it-IT" sz="2600" dirty="0">
                <a:effectLst/>
                <a:ea typeface="Times New Roman" panose="02020603050405020304" pitchFamily="18" charset="0"/>
              </a:rPr>
              <a:t>, che raccoglie indicazioni su priorità e interventi ritenuti più urgenti. </a:t>
            </a:r>
          </a:p>
          <a:p>
            <a:r>
              <a:rPr lang="it-IT" sz="2600" dirty="0">
                <a:effectLst/>
                <a:ea typeface="Times New Roman" panose="02020603050405020304" pitchFamily="18" charset="0"/>
              </a:rPr>
              <a:t>I temi proposti derivano dagli ambiti di intervento della Fondazione e dai macro-obiettivi dell’Agenda 2030.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975CC4F5-9E50-D69F-783E-EE2927D9F7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2754" y="4047549"/>
            <a:ext cx="2676626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8337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Immagine che contiene schermata, mano, design, arte&#10;&#10;Il contenuto generato dall'IA potrebbe non essere corretto.">
            <a:extLst>
              <a:ext uri="{FF2B5EF4-FFF2-40B4-BE49-F238E27FC236}">
                <a16:creationId xmlns:a16="http://schemas.microsoft.com/office/drawing/2014/main" id="{3A8780FC-10C0-A67D-3DBC-730230C118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1635" y="-522087"/>
            <a:ext cx="13219044" cy="7931427"/>
          </a:xfrm>
          <a:prstGeom prst="rect">
            <a:avLst/>
          </a:prstGeom>
        </p:spPr>
      </p:pic>
      <p:sp>
        <p:nvSpPr>
          <p:cNvPr id="10" name="Titolo 8">
            <a:extLst>
              <a:ext uri="{FF2B5EF4-FFF2-40B4-BE49-F238E27FC236}">
                <a16:creationId xmlns:a16="http://schemas.microsoft.com/office/drawing/2014/main" id="{65801238-DDE1-1351-A167-10538AC530C0}"/>
              </a:ext>
            </a:extLst>
          </p:cNvPr>
          <p:cNvSpPr txBox="1">
            <a:spLocks/>
          </p:cNvSpPr>
          <p:nvPr/>
        </p:nvSpPr>
        <p:spPr>
          <a:xfrm>
            <a:off x="5069711" y="237914"/>
            <a:ext cx="6921661" cy="43688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defPPr>
              <a:defRPr lang="it-IT"/>
            </a:defPPr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4000" i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it-IT" sz="11000" i="0" dirty="0">
                <a:solidFill>
                  <a:schemeClr val="bg1"/>
                </a:solidFill>
                <a:latin typeface="Bebas Neue Regular" panose="020B0606020202050201" pitchFamily="34" charset="77"/>
              </a:rPr>
              <a:t>Redazione </a:t>
            </a:r>
            <a:r>
              <a:rPr lang="it-IT" sz="11000" i="0" dirty="0">
                <a:solidFill>
                  <a:schemeClr val="bg1"/>
                </a:solidFill>
                <a:latin typeface="Bebas Neue Book" panose="020B0606020202050201"/>
              </a:rPr>
              <a:t>e</a:t>
            </a:r>
            <a:r>
              <a:rPr lang="it-IT" sz="11000" i="0" dirty="0">
                <a:solidFill>
                  <a:schemeClr val="bg1"/>
                </a:solidFill>
                <a:latin typeface="Bebas Neue Regular" panose="020B0606020202050201" pitchFamily="34" charset="77"/>
              </a:rPr>
              <a:t> approvazione </a:t>
            </a:r>
            <a:r>
              <a:rPr lang="it-IT" sz="11000" i="0" dirty="0">
                <a:solidFill>
                  <a:schemeClr val="bg1"/>
                </a:solidFill>
                <a:latin typeface="Bebas Neue Book" panose="020B0606020202050201"/>
              </a:rPr>
              <a:t>del</a:t>
            </a:r>
            <a:r>
              <a:rPr lang="it-IT" sz="11000" i="0" dirty="0">
                <a:solidFill>
                  <a:schemeClr val="bg1"/>
                </a:solidFill>
                <a:latin typeface="Bebas Neue Regular" panose="020B0606020202050201" pitchFamily="34" charset="77"/>
              </a:rPr>
              <a:t> piano</a:t>
            </a:r>
            <a:endParaRPr lang="it-IT" sz="11000" i="0" dirty="0">
              <a:solidFill>
                <a:schemeClr val="bg1"/>
              </a:solidFill>
              <a:latin typeface="Bebas Neue Book" panose="020B0606020202050201" pitchFamily="34" charset="77"/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926C2ACF-123F-AC47-8CBA-AE0A5ED118F0}"/>
              </a:ext>
            </a:extLst>
          </p:cNvPr>
          <p:cNvSpPr/>
          <p:nvPr/>
        </p:nvSpPr>
        <p:spPr>
          <a:xfrm>
            <a:off x="1234067" y="199321"/>
            <a:ext cx="2663293" cy="394446"/>
          </a:xfrm>
          <a:prstGeom prst="rect">
            <a:avLst/>
          </a:prstGeom>
          <a:solidFill>
            <a:srgbClr val="FBFBFB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75792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illustrazione, arte&#10;&#10;Il contenuto generato dall'IA potrebbe non essere corretto.">
            <a:extLst>
              <a:ext uri="{FF2B5EF4-FFF2-40B4-BE49-F238E27FC236}">
                <a16:creationId xmlns:a16="http://schemas.microsoft.com/office/drawing/2014/main" id="{BDBB528B-D1E6-51FD-9397-A43DBA19E8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2278"/>
            <a:ext cx="12377530" cy="7428367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79FE9AFA-46F4-CA4A-84C5-E0F79D54764C}"/>
              </a:ext>
            </a:extLst>
          </p:cNvPr>
          <p:cNvSpPr txBox="1"/>
          <p:nvPr/>
        </p:nvSpPr>
        <p:spPr>
          <a:xfrm>
            <a:off x="987287" y="1001513"/>
            <a:ext cx="5506110" cy="329320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it-IT" sz="2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Sulla base degli esiti del percorso partecipativo, l’</a:t>
            </a:r>
            <a:r>
              <a:rPr lang="it-IT" sz="26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Organo di indirizzo </a:t>
            </a:r>
            <a:r>
              <a:rPr lang="it-IT" sz="2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redigerà e approverà il Piano pluriennale 2026–2028. </a:t>
            </a:r>
          </a:p>
          <a:p>
            <a:r>
              <a:rPr lang="it-IT" sz="2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In collaborazione con il CRISMAT saranno definiti </a:t>
            </a:r>
            <a:r>
              <a:rPr lang="it-IT" sz="26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indicatori trasversali di impatto </a:t>
            </a:r>
            <a:r>
              <a:rPr lang="it-IT" sz="2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e linee guida operative per l’attuazione.</a:t>
            </a:r>
          </a:p>
        </p:txBody>
      </p:sp>
    </p:spTree>
    <p:extLst>
      <p:ext uri="{BB962C8B-B14F-4D97-AF65-F5344CB8AC3E}">
        <p14:creationId xmlns:p14="http://schemas.microsoft.com/office/powerpoint/2010/main" val="19988767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persona, Arte bambini, disegno, calzature&#10;&#10;Il contenuto generato dall'IA potrebbe non essere corretto.">
            <a:extLst>
              <a:ext uri="{FF2B5EF4-FFF2-40B4-BE49-F238E27FC236}">
                <a16:creationId xmlns:a16="http://schemas.microsoft.com/office/drawing/2014/main" id="{B9B9F312-665C-DEBC-E00D-E7C119B841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364278" cy="7418567"/>
          </a:xfrm>
          <a:prstGeom prst="rect">
            <a:avLst/>
          </a:prstGeom>
        </p:spPr>
      </p:pic>
      <p:sp>
        <p:nvSpPr>
          <p:cNvPr id="7" name="Titolo 8">
            <a:extLst>
              <a:ext uri="{FF2B5EF4-FFF2-40B4-BE49-F238E27FC236}">
                <a16:creationId xmlns:a16="http://schemas.microsoft.com/office/drawing/2014/main" id="{D6339977-C683-A7F3-3BDE-9DE982141214}"/>
              </a:ext>
            </a:extLst>
          </p:cNvPr>
          <p:cNvSpPr txBox="1">
            <a:spLocks/>
          </p:cNvSpPr>
          <p:nvPr/>
        </p:nvSpPr>
        <p:spPr>
          <a:xfrm>
            <a:off x="3531304" y="-271698"/>
            <a:ext cx="11911971" cy="3858322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defPPr>
              <a:defRPr lang="it-IT"/>
            </a:defPPr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4000" i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it-IT" sz="11000" i="0" dirty="0">
                <a:solidFill>
                  <a:srgbClr val="2F5175"/>
                </a:solidFill>
                <a:latin typeface="Bebas Neue Regular" panose="020B0606020202050201" pitchFamily="34" charset="77"/>
              </a:rPr>
              <a:t>partner</a:t>
            </a:r>
            <a:endParaRPr lang="it-IT" sz="11000" i="0" dirty="0">
              <a:solidFill>
                <a:srgbClr val="2F5175"/>
              </a:solidFill>
              <a:latin typeface="Bebas Neue Book" panose="020B0606020202050201" pitchFamily="34" charset="77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8C09B6DA-F64C-43C9-6EC4-997CD4A5D199}"/>
              </a:ext>
            </a:extLst>
          </p:cNvPr>
          <p:cNvSpPr/>
          <p:nvPr/>
        </p:nvSpPr>
        <p:spPr>
          <a:xfrm>
            <a:off x="3651994" y="2447377"/>
            <a:ext cx="6230223" cy="26582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Immagine 9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2496C66B-F468-0A8D-2E99-32FB0A41ED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696" y="2760183"/>
            <a:ext cx="1034060" cy="1034060"/>
          </a:xfrm>
          <a:prstGeom prst="rect">
            <a:avLst/>
          </a:prstGeom>
        </p:spPr>
      </p:pic>
      <p:pic>
        <p:nvPicPr>
          <p:cNvPr id="14" name="Immagine 13" descr="Immagine che contiene testo, Carattere, grafica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EED0C376-9849-9034-6EA8-C5B4C86F45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894" y="2783155"/>
            <a:ext cx="2994834" cy="964594"/>
          </a:xfrm>
          <a:prstGeom prst="rect">
            <a:avLst/>
          </a:prstGeom>
        </p:spPr>
      </p:pic>
      <p:pic>
        <p:nvPicPr>
          <p:cNvPr id="16" name="Immagine 15" descr="Immagine che contiene Elementi grafici, grafica, Carattere, logo&#10;&#10;Il contenuto generato dall'IA potrebbe non essere corretto.">
            <a:extLst>
              <a:ext uri="{FF2B5EF4-FFF2-40B4-BE49-F238E27FC236}">
                <a16:creationId xmlns:a16="http://schemas.microsoft.com/office/drawing/2014/main" id="{162CB6A4-DD6E-2760-DDDA-6148D7A783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207" y="2855061"/>
            <a:ext cx="1599216" cy="754101"/>
          </a:xfrm>
          <a:prstGeom prst="rect">
            <a:avLst/>
          </a:prstGeom>
        </p:spPr>
      </p:pic>
      <p:pic>
        <p:nvPicPr>
          <p:cNvPr id="18" name="Immagine 17" descr="Immagine che contiene testo, Carattere, logo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9D7FD06A-685D-1C45-2295-3DAE44C7AF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993" y="4061098"/>
            <a:ext cx="2578231" cy="736637"/>
          </a:xfrm>
          <a:prstGeom prst="rect">
            <a:avLst/>
          </a:prstGeom>
        </p:spPr>
      </p:pic>
      <p:pic>
        <p:nvPicPr>
          <p:cNvPr id="20" name="Immagine 19" descr="Immagine che contiene Elementi grafici, testo, grafica, logo&#10;&#10;Il contenuto generato dall'IA potrebbe non essere corretto.">
            <a:extLst>
              <a:ext uri="{FF2B5EF4-FFF2-40B4-BE49-F238E27FC236}">
                <a16:creationId xmlns:a16="http://schemas.microsoft.com/office/drawing/2014/main" id="{BBD5A6C0-65B8-908D-03DC-4BC33B8D04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385" y="3747839"/>
            <a:ext cx="1293595" cy="1293595"/>
          </a:xfrm>
          <a:prstGeom prst="rect">
            <a:avLst/>
          </a:prstGeom>
        </p:spPr>
      </p:pic>
      <p:pic>
        <p:nvPicPr>
          <p:cNvPr id="22" name="Immagine 21" descr="Immagine che contiene Elementi grafici, Carattere, logo, grafica&#10;&#10;Il contenuto generato dall'IA potrebbe non essere corretto.">
            <a:extLst>
              <a:ext uri="{FF2B5EF4-FFF2-40B4-BE49-F238E27FC236}">
                <a16:creationId xmlns:a16="http://schemas.microsoft.com/office/drawing/2014/main" id="{B6517C71-5348-AA2B-C5A3-12D4C19ACD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841" y="3686268"/>
            <a:ext cx="2578231" cy="1450254"/>
          </a:xfrm>
          <a:prstGeom prst="rect">
            <a:avLst/>
          </a:prstGeom>
        </p:spPr>
      </p:pic>
      <p:pic>
        <p:nvPicPr>
          <p:cNvPr id="24" name="Immagine 23" descr="Immagine che contiene testo, Arte bambini, poster, Carattere&#10;&#10;Il contenuto generato dall'IA potrebbe non essere corretto.">
            <a:extLst>
              <a:ext uri="{FF2B5EF4-FFF2-40B4-BE49-F238E27FC236}">
                <a16:creationId xmlns:a16="http://schemas.microsoft.com/office/drawing/2014/main" id="{0EA60FC4-9E6B-7573-3E3C-A71B1CDBBA6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0982" y="3874243"/>
            <a:ext cx="898413" cy="978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1789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852774-99F9-C81C-280F-6BE0ACA8B9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sport, cerchio&#10;&#10;Il contenuto generato dall'IA potrebbe non essere corretto.">
            <a:extLst>
              <a:ext uri="{FF2B5EF4-FFF2-40B4-BE49-F238E27FC236}">
                <a16:creationId xmlns:a16="http://schemas.microsoft.com/office/drawing/2014/main" id="{9EF23B51-E6AD-89A3-6F48-6EAAF3D99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672" y="-121920"/>
            <a:ext cx="12277344" cy="7366406"/>
          </a:xfrm>
          <a:prstGeom prst="rect">
            <a:avLst/>
          </a:prstGeom>
        </p:spPr>
      </p:pic>
      <p:sp>
        <p:nvSpPr>
          <p:cNvPr id="2" name="Titolo 8">
            <a:extLst>
              <a:ext uri="{FF2B5EF4-FFF2-40B4-BE49-F238E27FC236}">
                <a16:creationId xmlns:a16="http://schemas.microsoft.com/office/drawing/2014/main" id="{69A64DBF-3F0E-3A29-B313-D8DFC3CB1760}"/>
              </a:ext>
            </a:extLst>
          </p:cNvPr>
          <p:cNvSpPr txBox="1">
            <a:spLocks/>
          </p:cNvSpPr>
          <p:nvPr/>
        </p:nvSpPr>
        <p:spPr>
          <a:xfrm>
            <a:off x="380538" y="857516"/>
            <a:ext cx="5912107" cy="5843907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it-IT"/>
            </a:defPPr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4000" i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70000"/>
              </a:lnSpc>
            </a:pPr>
            <a:r>
              <a:rPr lang="it-IT" sz="13000" i="0" dirty="0">
                <a:solidFill>
                  <a:srgbClr val="2F5175"/>
                </a:solidFill>
                <a:latin typeface="Bebas Neue Regular" panose="020B0606020202050201" pitchFamily="34" charset="77"/>
              </a:rPr>
              <a:t>A che punto </a:t>
            </a:r>
            <a:r>
              <a:rPr lang="it-IT" sz="13000" i="0" dirty="0">
                <a:solidFill>
                  <a:srgbClr val="2F5175"/>
                </a:solidFill>
                <a:latin typeface="Bebas Neue Book" panose="020B0606020202050201" pitchFamily="34" charset="77"/>
              </a:rPr>
              <a:t>siamo </a:t>
            </a:r>
            <a:r>
              <a:rPr lang="it-IT" sz="13000" i="0" dirty="0">
                <a:solidFill>
                  <a:srgbClr val="2F5175"/>
                </a:solidFill>
                <a:latin typeface="Bebas Neue Regular" panose="020B0606020202050201" pitchFamily="34" charset="77"/>
              </a:rPr>
              <a:t>oggi?</a:t>
            </a:r>
          </a:p>
        </p:txBody>
      </p:sp>
    </p:spTree>
    <p:extLst>
      <p:ext uri="{BB962C8B-B14F-4D97-AF65-F5344CB8AC3E}">
        <p14:creationId xmlns:p14="http://schemas.microsoft.com/office/powerpoint/2010/main" val="20247726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B95419EF-7AE9-31CA-5A1B-C29BD31615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E6E41C6-8CDA-ACD5-5850-F20A531CA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6490" y="570271"/>
            <a:ext cx="8280877" cy="1170039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it-IT" sz="8800" i="0" dirty="0">
                <a:solidFill>
                  <a:srgbClr val="2F5175"/>
                </a:solidFill>
                <a:latin typeface="Bebas Neue Regular" panose="020B0606020202050201" pitchFamily="34" charset="77"/>
              </a:rPr>
              <a:t>Il punto sul percorso</a:t>
            </a:r>
            <a:endParaRPr lang="en-US" sz="8800" i="0" dirty="0">
              <a:solidFill>
                <a:srgbClr val="2F5175"/>
              </a:solidFill>
              <a:latin typeface="Bebas Neue Regular" panose="020B0606020202050201" pitchFamily="34" charset="77"/>
            </a:endParaRPr>
          </a:p>
        </p:txBody>
      </p:sp>
      <p:pic>
        <p:nvPicPr>
          <p:cNvPr id="5" name="Immagine 4" descr="Immagine che contiene testo, Carattere, schermata, numero&#10;&#10;Il contenuto generato dall'IA potrebbe non essere corretto.">
            <a:extLst>
              <a:ext uri="{FF2B5EF4-FFF2-40B4-BE49-F238E27FC236}">
                <a16:creationId xmlns:a16="http://schemas.microsoft.com/office/drawing/2014/main" id="{A3735141-4431-CA09-3D04-E15076D1A1F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187" r="2" b="2"/>
          <a:stretch>
            <a:fillRect/>
          </a:stretch>
        </p:blipFill>
        <p:spPr>
          <a:xfrm>
            <a:off x="19664" y="-35888"/>
            <a:ext cx="3291840" cy="6903720"/>
          </a:xfrm>
          <a:prstGeom prst="rect">
            <a:avLst/>
          </a:prstGeom>
          <a:noFill/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804BC80A-1E40-4F36-3090-4EE268B05239}"/>
              </a:ext>
            </a:extLst>
          </p:cNvPr>
          <p:cNvSpPr txBox="1"/>
          <p:nvPr/>
        </p:nvSpPr>
        <p:spPr>
          <a:xfrm>
            <a:off x="3857044" y="2131207"/>
            <a:ext cx="7759767" cy="415652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it-IT" sz="2800" dirty="0">
                <a:effectLst/>
              </a:rPr>
              <a:t>Completata </a:t>
            </a:r>
            <a:r>
              <a:rPr lang="it-IT" sz="2800" b="1" dirty="0">
                <a:effectLst/>
              </a:rPr>
              <a:t>l’Analisi dei bisogni </a:t>
            </a:r>
            <a:r>
              <a:rPr lang="it-IT" sz="2800" dirty="0">
                <a:effectLst/>
              </a:rPr>
              <a:t>del territorio e condivisa con gli Organi della Fondazione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it-IT" sz="2800" dirty="0">
                <a:effectLst/>
              </a:rPr>
              <a:t>Svolti i </a:t>
            </a:r>
            <a:r>
              <a:rPr lang="it-IT" sz="2800" b="1" dirty="0">
                <a:effectLst/>
              </a:rPr>
              <a:t>Tavoli di lavoro dei Soci</a:t>
            </a:r>
            <a:r>
              <a:rPr lang="it-IT" sz="2800" dirty="0">
                <a:effectLst/>
              </a:rPr>
              <a:t>: definite le raccomandazioni per l’Organo di indirizzo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it-IT" sz="2800" dirty="0">
                <a:effectLst/>
              </a:rPr>
              <a:t>Prosegue il </a:t>
            </a:r>
            <a:r>
              <a:rPr lang="it-IT" sz="2800" b="1" dirty="0">
                <a:effectLst/>
              </a:rPr>
              <a:t>dialogo con la Comunità</a:t>
            </a:r>
            <a:r>
              <a:rPr lang="it-IT" sz="2800" dirty="0">
                <a:effectLst/>
              </a:rPr>
              <a:t>: oltre 540 risposte al questionario online GO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it-IT" sz="2800" dirty="0">
                <a:effectLst/>
              </a:rPr>
              <a:t>Continuano in tutto il territorio gli </a:t>
            </a:r>
            <a:r>
              <a:rPr lang="it-IT" sz="2800" b="1" dirty="0">
                <a:effectLst/>
              </a:rPr>
              <a:t>eventi dedicati </a:t>
            </a:r>
            <a:r>
              <a:rPr lang="it-IT" sz="2800" dirty="0">
                <a:effectLst/>
              </a:rPr>
              <a:t>al coinvolgimento dei </a:t>
            </a:r>
            <a:r>
              <a:rPr lang="it-IT" sz="2800" b="1" dirty="0">
                <a:effectLst/>
              </a:rPr>
              <a:t>giovani</a:t>
            </a:r>
          </a:p>
        </p:txBody>
      </p:sp>
    </p:spTree>
    <p:extLst>
      <p:ext uri="{BB962C8B-B14F-4D97-AF65-F5344CB8AC3E}">
        <p14:creationId xmlns:p14="http://schemas.microsoft.com/office/powerpoint/2010/main" val="5292443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27A8F55-15BD-3BB2-CE68-447E9630F45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10D646B-6FF5-56D9-D625-D0B7F65D82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immagine 3">
            <a:extLst>
              <a:ext uri="{FF2B5EF4-FFF2-40B4-BE49-F238E27FC236}">
                <a16:creationId xmlns:a16="http://schemas.microsoft.com/office/drawing/2014/main" id="{54B15258-9EA4-F239-BCBB-3A7B60970F3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 descr="Immagine che contiene testo, poster, giornale, Volantino&#10;&#10;Il contenuto generato dall'IA potrebbe non essere corretto.">
            <a:extLst>
              <a:ext uri="{FF2B5EF4-FFF2-40B4-BE49-F238E27FC236}">
                <a16:creationId xmlns:a16="http://schemas.microsoft.com/office/drawing/2014/main" id="{0F21CFFD-3513-D666-42EF-AF278C2190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0673" y="-185528"/>
            <a:ext cx="12413833" cy="764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3489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Immagine che contiene cartone animato, vestiti&#10;&#10;Il contenuto generato dall'IA potrebbe non essere corretto.">
            <a:extLst>
              <a:ext uri="{FF2B5EF4-FFF2-40B4-BE49-F238E27FC236}">
                <a16:creationId xmlns:a16="http://schemas.microsoft.com/office/drawing/2014/main" id="{0F24E388-F801-83F9-C734-48E7A66DD5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"/>
          <a:stretch>
            <a:fillRect/>
          </a:stretch>
        </p:blipFill>
        <p:spPr>
          <a:xfrm>
            <a:off x="0" y="-612648"/>
            <a:ext cx="12192000" cy="7470648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EC85FC1-EF79-474E-5D01-263B3E3C8E36}"/>
              </a:ext>
            </a:extLst>
          </p:cNvPr>
          <p:cNvSpPr txBox="1"/>
          <p:nvPr/>
        </p:nvSpPr>
        <p:spPr>
          <a:xfrm>
            <a:off x="5029199" y="621813"/>
            <a:ext cx="7060163" cy="563231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it-IT" sz="24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Il Piano pluriennale </a:t>
            </a:r>
            <a:r>
              <a:rPr lang="it-IT" sz="24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è il documento strategico della Fondazione: orienta la sua attività istituzionale e guida la destinazione delle risorse economiche. </a:t>
            </a:r>
          </a:p>
          <a:p>
            <a:r>
              <a:rPr lang="it-IT" sz="24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Attraverso un processo strutturato di ascolto e analisi delle esigenze sociali ed economiche del territorio, il Piano definisce </a:t>
            </a:r>
            <a:r>
              <a:rPr lang="it-IT" sz="24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obiettivi</a:t>
            </a:r>
            <a:r>
              <a:rPr lang="it-IT" sz="24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, </a:t>
            </a:r>
            <a:r>
              <a:rPr lang="it-IT" sz="24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priorità</a:t>
            </a:r>
            <a:r>
              <a:rPr lang="it-IT" sz="24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e </a:t>
            </a:r>
            <a:r>
              <a:rPr lang="it-IT" sz="24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linee di intervento</a:t>
            </a:r>
            <a:r>
              <a:rPr lang="it-IT" sz="24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.</a:t>
            </a:r>
          </a:p>
          <a:p>
            <a:endParaRPr lang="it-IT" sz="2400" dirty="0">
              <a:solidFill>
                <a:schemeClr val="bg1"/>
              </a:solidFill>
              <a:effectLst/>
              <a:ea typeface="Times New Roman" panose="02020603050405020304" pitchFamily="18" charset="0"/>
            </a:endParaRPr>
          </a:p>
          <a:p>
            <a:r>
              <a:rPr lang="it-IT" sz="24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La costruzione del Piano si articola in </a:t>
            </a:r>
            <a:r>
              <a:rPr lang="it-IT" sz="24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5 fasi principali</a:t>
            </a:r>
            <a:r>
              <a:rPr lang="it-IT" sz="24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schemeClr val="bg1"/>
                </a:solidFill>
                <a:ea typeface="Times New Roman" panose="02020603050405020304" pitchFamily="18" charset="0"/>
              </a:rPr>
              <a:t>Ascoltare, analizzare, comprendere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Programmare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schemeClr val="bg1"/>
                </a:solidFill>
                <a:ea typeface="Times New Roman" panose="02020603050405020304" pitchFamily="18" charset="0"/>
              </a:rPr>
              <a:t>Attuare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Monitorare e valutare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schemeClr val="bg1"/>
                </a:solidFill>
                <a:ea typeface="Times New Roman" panose="02020603050405020304" pitchFamily="18" charset="0"/>
              </a:rPr>
              <a:t>Comunicare</a:t>
            </a:r>
            <a:endParaRPr lang="it-IT" sz="2400" b="1" dirty="0">
              <a:solidFill>
                <a:schemeClr val="bg1"/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47305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arte&#10;&#10;Il contenuto generato dall'IA potrebbe non essere corretto.">
            <a:extLst>
              <a:ext uri="{FF2B5EF4-FFF2-40B4-BE49-F238E27FC236}">
                <a16:creationId xmlns:a16="http://schemas.microsoft.com/office/drawing/2014/main" id="{F93EDD87-CBE5-4B3F-D3EB-E55244DD8A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264" y="-704088"/>
            <a:ext cx="12399264" cy="8266176"/>
          </a:xfrm>
          <a:prstGeom prst="rect">
            <a:avLst/>
          </a:prstGeom>
        </p:spPr>
      </p:pic>
      <p:sp>
        <p:nvSpPr>
          <p:cNvPr id="7" name="Titolo 8">
            <a:extLst>
              <a:ext uri="{FF2B5EF4-FFF2-40B4-BE49-F238E27FC236}">
                <a16:creationId xmlns:a16="http://schemas.microsoft.com/office/drawing/2014/main" id="{3B40F400-89CE-F0C8-88D2-FD6C866F7898}"/>
              </a:ext>
            </a:extLst>
          </p:cNvPr>
          <p:cNvSpPr txBox="1">
            <a:spLocks/>
          </p:cNvSpPr>
          <p:nvPr/>
        </p:nvSpPr>
        <p:spPr>
          <a:xfrm>
            <a:off x="568353" y="1328556"/>
            <a:ext cx="8186325" cy="385832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defPPr>
              <a:defRPr lang="it-IT"/>
            </a:defPPr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4000" i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it-IT" sz="12000" i="0" dirty="0">
                <a:solidFill>
                  <a:schemeClr val="bg1"/>
                </a:solidFill>
                <a:latin typeface="Bebas Neue Regular" panose="020B0606020202050201" pitchFamily="34" charset="77"/>
              </a:rPr>
              <a:t>ascoltare</a:t>
            </a:r>
          </a:p>
        </p:txBody>
      </p:sp>
      <p:sp>
        <p:nvSpPr>
          <p:cNvPr id="10" name="Titolo 8">
            <a:extLst>
              <a:ext uri="{FF2B5EF4-FFF2-40B4-BE49-F238E27FC236}">
                <a16:creationId xmlns:a16="http://schemas.microsoft.com/office/drawing/2014/main" id="{AC82A75F-C59D-8863-CA40-C040C192BDFF}"/>
              </a:ext>
            </a:extLst>
          </p:cNvPr>
          <p:cNvSpPr txBox="1">
            <a:spLocks/>
          </p:cNvSpPr>
          <p:nvPr/>
        </p:nvSpPr>
        <p:spPr>
          <a:xfrm>
            <a:off x="568353" y="1962139"/>
            <a:ext cx="8186325" cy="45916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defPPr>
              <a:defRPr lang="it-IT"/>
            </a:defPPr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4000" i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it-IT" sz="12000" i="0" dirty="0">
                <a:solidFill>
                  <a:schemeClr val="bg1"/>
                </a:solidFill>
                <a:latin typeface="Bebas Neue Book" panose="020B0606020202050201"/>
              </a:rPr>
              <a:t>analizzare</a:t>
            </a:r>
          </a:p>
        </p:txBody>
      </p:sp>
      <p:sp>
        <p:nvSpPr>
          <p:cNvPr id="11" name="Titolo 8">
            <a:extLst>
              <a:ext uri="{FF2B5EF4-FFF2-40B4-BE49-F238E27FC236}">
                <a16:creationId xmlns:a16="http://schemas.microsoft.com/office/drawing/2014/main" id="{C91A2511-4EFB-E5AE-A3F7-579574AF1A5F}"/>
              </a:ext>
            </a:extLst>
          </p:cNvPr>
          <p:cNvSpPr txBox="1">
            <a:spLocks/>
          </p:cNvSpPr>
          <p:nvPr/>
        </p:nvSpPr>
        <p:spPr>
          <a:xfrm>
            <a:off x="568353" y="3774762"/>
            <a:ext cx="8186325" cy="38583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defPPr>
              <a:defRPr lang="it-IT"/>
            </a:defPPr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4000" i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it-IT" sz="12000" i="0" dirty="0">
                <a:solidFill>
                  <a:schemeClr val="bg1"/>
                </a:solidFill>
                <a:latin typeface="Bebas Neue Regular" panose="020B0606020202050201" pitchFamily="34" charset="77"/>
              </a:rPr>
              <a:t>comprendere</a:t>
            </a:r>
          </a:p>
        </p:txBody>
      </p:sp>
    </p:spTree>
    <p:extLst>
      <p:ext uri="{BB962C8B-B14F-4D97-AF65-F5344CB8AC3E}">
        <p14:creationId xmlns:p14="http://schemas.microsoft.com/office/powerpoint/2010/main" val="22259726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pesce, Mammifero marino, Pinna, delfino&#10;&#10;Il contenuto generato dall'IA potrebbe non essere corretto.">
            <a:extLst>
              <a:ext uri="{FF2B5EF4-FFF2-40B4-BE49-F238E27FC236}">
                <a16:creationId xmlns:a16="http://schemas.microsoft.com/office/drawing/2014/main" id="{7421CD18-4BF3-2CF9-88CB-DEB3F7E303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1623" y="-1357977"/>
            <a:ext cx="15012063" cy="9007238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A75DB253-F347-2272-55C1-7DB7CCE80609}"/>
              </a:ext>
            </a:extLst>
          </p:cNvPr>
          <p:cNvSpPr txBox="1"/>
          <p:nvPr/>
        </p:nvSpPr>
        <p:spPr>
          <a:xfrm>
            <a:off x="4040156" y="2912119"/>
            <a:ext cx="8014996" cy="32778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it-IT" sz="2300" dirty="0">
                <a:solidFill>
                  <a:schemeClr val="bg1"/>
                </a:solidFill>
              </a:rPr>
              <a:t>Come stabilito dalla Carta delle Fondazioni, </a:t>
            </a:r>
            <a:r>
              <a:rPr lang="it-IT" sz="2300" b="1" dirty="0">
                <a:solidFill>
                  <a:schemeClr val="bg1"/>
                </a:solidFill>
              </a:rPr>
              <a:t>territorialità </a:t>
            </a:r>
            <a:r>
              <a:rPr lang="it-IT" sz="2300" dirty="0">
                <a:solidFill>
                  <a:schemeClr val="bg1"/>
                </a:solidFill>
              </a:rPr>
              <a:t>e</a:t>
            </a:r>
            <a:r>
              <a:rPr lang="it-IT" sz="2300" b="1" dirty="0">
                <a:solidFill>
                  <a:schemeClr val="bg1"/>
                </a:solidFill>
              </a:rPr>
              <a:t> ascolto </a:t>
            </a:r>
            <a:r>
              <a:rPr lang="it-IT" sz="2300" dirty="0">
                <a:solidFill>
                  <a:schemeClr val="bg1"/>
                </a:solidFill>
              </a:rPr>
              <a:t>sono i due principi cardine che guidano l’azione delle Fondazioni di origine bancaria.</a:t>
            </a:r>
          </a:p>
          <a:p>
            <a:r>
              <a:rPr lang="it-IT" sz="23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L’elaborazione del Piano parte da un’analisi approfondita del contesto socioeconomico, affiancata da un dialogo aperto con la comunità tramite strumenti e canali diversificati.</a:t>
            </a:r>
          </a:p>
          <a:p>
            <a:r>
              <a:rPr lang="it-IT" sz="23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L’obiettivo è individuare bisogni, criticità e prospettive di sviluppo, per valorizzare opportunità di crescita e rafforzare la coesione sociale.</a:t>
            </a:r>
            <a:endParaRPr lang="it-IT" sz="2300" dirty="0">
              <a:solidFill>
                <a:schemeClr val="bg1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976BDF6D-417B-ABB4-A190-7643DE85E204}"/>
              </a:ext>
            </a:extLst>
          </p:cNvPr>
          <p:cNvSpPr txBox="1"/>
          <p:nvPr/>
        </p:nvSpPr>
        <p:spPr>
          <a:xfrm>
            <a:off x="-3392424" y="-9509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54675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orologio, cartone animato, computer, computer&#10;&#10;Il contenuto generato dall'IA potrebbe non essere corretto.">
            <a:extLst>
              <a:ext uri="{FF2B5EF4-FFF2-40B4-BE49-F238E27FC236}">
                <a16:creationId xmlns:a16="http://schemas.microsoft.com/office/drawing/2014/main" id="{15BE9724-AC2C-5F7B-43B9-81BFE47496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824" y="-438913"/>
            <a:ext cx="12423648" cy="7454189"/>
          </a:xfrm>
          <a:prstGeom prst="rect">
            <a:avLst/>
          </a:prstGeom>
        </p:spPr>
      </p:pic>
      <p:sp>
        <p:nvSpPr>
          <p:cNvPr id="7" name="Titolo 8">
            <a:extLst>
              <a:ext uri="{FF2B5EF4-FFF2-40B4-BE49-F238E27FC236}">
                <a16:creationId xmlns:a16="http://schemas.microsoft.com/office/drawing/2014/main" id="{D6B00B99-BA96-1AA7-B390-2A5348E7D47A}"/>
              </a:ext>
            </a:extLst>
          </p:cNvPr>
          <p:cNvSpPr txBox="1">
            <a:spLocks/>
          </p:cNvSpPr>
          <p:nvPr/>
        </p:nvSpPr>
        <p:spPr>
          <a:xfrm>
            <a:off x="568353" y="-641594"/>
            <a:ext cx="8186325" cy="38583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defPPr>
              <a:defRPr lang="it-IT"/>
            </a:defPPr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4000" i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it-IT" sz="12000" i="0" dirty="0">
                <a:solidFill>
                  <a:schemeClr val="bg1"/>
                </a:solidFill>
                <a:latin typeface="Bebas Neue Regular" panose="020B0606020202050201" pitchFamily="34" charset="77"/>
              </a:rPr>
              <a:t>PROGRAMMARE</a:t>
            </a:r>
            <a:endParaRPr lang="it-IT" sz="2000" i="0" dirty="0">
              <a:solidFill>
                <a:schemeClr val="bg1"/>
              </a:solidFill>
              <a:latin typeface="Bebas Neue Regular" panose="020B0606020202050201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452641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computer, computer, forniture per ufficio, schermata&#10;&#10;Il contenuto generato dall'IA potrebbe non essere corretto.">
            <a:extLst>
              <a:ext uri="{FF2B5EF4-FFF2-40B4-BE49-F238E27FC236}">
                <a16:creationId xmlns:a16="http://schemas.microsoft.com/office/drawing/2014/main" id="{05DDA59A-2B80-D66A-9E05-6A9861A479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9561" y="-585216"/>
            <a:ext cx="12839577" cy="7705643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6B389C12-3853-7A05-3B45-F76A514AE977}"/>
              </a:ext>
            </a:extLst>
          </p:cNvPr>
          <p:cNvSpPr txBox="1"/>
          <p:nvPr/>
        </p:nvSpPr>
        <p:spPr>
          <a:xfrm>
            <a:off x="624996" y="1309803"/>
            <a:ext cx="6531584" cy="37240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it-IT" sz="2600" dirty="0">
                <a:solidFill>
                  <a:schemeClr val="bg1"/>
                </a:solidFill>
              </a:rPr>
              <a:t>Individuate le priorità e le raccomandazioni, l’</a:t>
            </a:r>
            <a:r>
              <a:rPr lang="it-IT" sz="2600" b="1" dirty="0">
                <a:solidFill>
                  <a:schemeClr val="bg1"/>
                </a:solidFill>
              </a:rPr>
              <a:t>Organo di indirizzo </a:t>
            </a:r>
            <a:r>
              <a:rPr lang="it-IT" sz="2600" dirty="0">
                <a:solidFill>
                  <a:schemeClr val="bg1"/>
                </a:solidFill>
              </a:rPr>
              <a:t>stabilisce gli obiettivi strategici nei settori previsti dallo Statuto, assegnando a ciascuno un budget commisurato alle risorse disponibili</a:t>
            </a:r>
            <a:r>
              <a:rPr lang="it-IT" sz="2800" dirty="0">
                <a:solidFill>
                  <a:schemeClr val="bg1"/>
                </a:solidFill>
              </a:rPr>
              <a:t>.</a:t>
            </a:r>
          </a:p>
          <a:p>
            <a:r>
              <a:rPr lang="it-IT" sz="2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Il Piano definisce anche le modalità attuative più efficaci, privilegiando bandi e collaborazioni con gli attori locali, al fine di generare impatti duraturi e sostenibili.</a:t>
            </a:r>
            <a:endParaRPr lang="it-IT" sz="2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7873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C71A496E-01E1-93D9-58D9-B1265477EE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8">
            <a:extLst>
              <a:ext uri="{FF2B5EF4-FFF2-40B4-BE49-F238E27FC236}">
                <a16:creationId xmlns:a16="http://schemas.microsoft.com/office/drawing/2014/main" id="{516B6FFD-6DA7-478C-F023-5E84BF78E128}"/>
              </a:ext>
            </a:extLst>
          </p:cNvPr>
          <p:cNvSpPr txBox="1">
            <a:spLocks/>
          </p:cNvSpPr>
          <p:nvPr/>
        </p:nvSpPr>
        <p:spPr>
          <a:xfrm>
            <a:off x="568353" y="-641594"/>
            <a:ext cx="8186325" cy="38583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it-IT"/>
            </a:defPPr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4000" i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it-IT" sz="12000" i="0" dirty="0">
                <a:solidFill>
                  <a:schemeClr val="bg1"/>
                </a:solidFill>
                <a:latin typeface="Bebas Neue Regular" panose="020B0606020202050201" pitchFamily="34" charset="77"/>
              </a:rPr>
              <a:t>attuare</a:t>
            </a:r>
            <a:endParaRPr lang="it-IT" sz="2000" i="0" dirty="0">
              <a:solidFill>
                <a:schemeClr val="bg1"/>
              </a:solidFill>
              <a:latin typeface="Bebas Neue Regular" panose="020B0606020202050201" pitchFamily="34" charset="77"/>
            </a:endParaRPr>
          </a:p>
        </p:txBody>
      </p:sp>
      <p:pic>
        <p:nvPicPr>
          <p:cNvPr id="3" name="Immagine 2" descr="Immagine che contiene arte, tiro con l'arco&#10;&#10;Il contenuto generato dall'IA potrebbe non essere corretto.">
            <a:extLst>
              <a:ext uri="{FF2B5EF4-FFF2-40B4-BE49-F238E27FC236}">
                <a16:creationId xmlns:a16="http://schemas.microsoft.com/office/drawing/2014/main" id="{BA56A6DF-C9DB-6737-76E9-282E379EC3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704" y="-2131019"/>
            <a:ext cx="12789408" cy="9102261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6A3BD9C1-4C30-88EC-4DB4-502D320B12CA}"/>
              </a:ext>
            </a:extLst>
          </p:cNvPr>
          <p:cNvSpPr txBox="1"/>
          <p:nvPr/>
        </p:nvSpPr>
        <p:spPr>
          <a:xfrm>
            <a:off x="2895600" y="2235446"/>
            <a:ext cx="6400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it-IT" dirty="0"/>
          </a:p>
        </p:txBody>
      </p:sp>
      <p:sp>
        <p:nvSpPr>
          <p:cNvPr id="9" name="Titolo 8">
            <a:extLst>
              <a:ext uri="{FF2B5EF4-FFF2-40B4-BE49-F238E27FC236}">
                <a16:creationId xmlns:a16="http://schemas.microsoft.com/office/drawing/2014/main" id="{0F38456C-2724-F7C0-AD41-59877A3F1FA9}"/>
              </a:ext>
            </a:extLst>
          </p:cNvPr>
          <p:cNvSpPr txBox="1">
            <a:spLocks/>
          </p:cNvSpPr>
          <p:nvPr/>
        </p:nvSpPr>
        <p:spPr>
          <a:xfrm>
            <a:off x="7087171" y="929490"/>
            <a:ext cx="4732421" cy="2224258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defPPr>
              <a:defRPr lang="it-IT"/>
            </a:defPPr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4000" i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it-IT" sz="12000" i="0" dirty="0">
                <a:solidFill>
                  <a:srgbClr val="2F5175"/>
                </a:solidFill>
                <a:latin typeface="Bebas Neue Regular" panose="020B0606020202050201" pitchFamily="34" charset="77"/>
              </a:rPr>
              <a:t>attuare</a:t>
            </a:r>
            <a:endParaRPr lang="it-IT" sz="2000" i="0" dirty="0">
              <a:solidFill>
                <a:srgbClr val="2F5175"/>
              </a:solidFill>
              <a:latin typeface="Bebas Neue Regular" panose="020B0606020202050201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13423135"/>
      </p:ext>
    </p:extLst>
  </p:cSld>
  <p:clrMapOvr>
    <a:masterClrMapping/>
  </p:clrMapOvr>
</p:sld>
</file>

<file path=ppt/theme/theme1.xml><?xml version="1.0" encoding="utf-8"?>
<a:theme xmlns:a="http://schemas.openxmlformats.org/drawingml/2006/main" name="AngleLinesVTI">
  <a:themeElements>
    <a:clrScheme name="Custom 43">
      <a:dk1>
        <a:srgbClr val="000000"/>
      </a:dk1>
      <a:lt1>
        <a:srgbClr val="FFFFFF"/>
      </a:lt1>
      <a:dk2>
        <a:srgbClr val="EFEBEB"/>
      </a:dk2>
      <a:lt2>
        <a:srgbClr val="E8E8E8"/>
      </a:lt2>
      <a:accent1>
        <a:srgbClr val="001D2E"/>
      </a:accent1>
      <a:accent2>
        <a:srgbClr val="145766"/>
      </a:accent2>
      <a:accent3>
        <a:srgbClr val="B99B9F"/>
      </a:accent3>
      <a:accent4>
        <a:srgbClr val="A47930"/>
      </a:accent4>
      <a:accent5>
        <a:srgbClr val="0C577C"/>
      </a:accent5>
      <a:accent6>
        <a:srgbClr val="CC836D"/>
      </a:accent6>
      <a:hlink>
        <a:srgbClr val="467886"/>
      </a:hlink>
      <a:folHlink>
        <a:srgbClr val="96607D"/>
      </a:folHlink>
    </a:clrScheme>
    <a:fontScheme name="Custom 98">
      <a:majorFont>
        <a:latin typeface="Walbaum Display Light"/>
        <a:ea typeface=""/>
        <a:cs typeface=""/>
      </a:majorFont>
      <a:minorFont>
        <a:latin typeface="Univer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_72891837_TF22797433_Win32" id="{74E573FC-8F5A-4A33-9211-66E11C8D053B}" vid="{B3C7F108-FA80-4E13-8A5F-2228046BAD79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C20BE78-9FDF-401B-B412-3AA10EC5BEA3}">
  <ds:schemaRefs>
    <ds:schemaRef ds:uri="http://purl.org/dc/dcmitype/"/>
    <ds:schemaRef ds:uri="230e9df3-be65-4c73-a93b-d1236ebd677e"/>
    <ds:schemaRef ds:uri="http://schemas.microsoft.com/office/2006/metadata/properties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71af3243-3dd4-4a8d-8c0d-dd76da1f02a5"/>
    <ds:schemaRef ds:uri="16c05727-aa75-4e4a-9b5f-8a80a1165891"/>
    <ds:schemaRef ds:uri="http://www.w3.org/XML/1998/namespac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30E62E91-3991-445A-ADE0-DB143B39320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C180A77-4928-484F-9529-F716C85D6A6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Schema Linee ad angolo</Template>
  <TotalTime>1190</TotalTime>
  <Words>1101</Words>
  <Application>Microsoft Office PowerPoint</Application>
  <PresentationFormat>Widescreen</PresentationFormat>
  <Paragraphs>113</Paragraphs>
  <Slides>38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38</vt:i4>
      </vt:variant>
    </vt:vector>
  </HeadingPairs>
  <TitlesOfParts>
    <vt:vector size="47" baseType="lpstr">
      <vt:lpstr>Aptos</vt:lpstr>
      <vt:lpstr>Arial</vt:lpstr>
      <vt:lpstr>Bebas Neue Book</vt:lpstr>
      <vt:lpstr>Bebas Neue Regular</vt:lpstr>
      <vt:lpstr>Calibri</vt:lpstr>
      <vt:lpstr>Times New Roman</vt:lpstr>
      <vt:lpstr>Univers Light</vt:lpstr>
      <vt:lpstr>Walbaum Display Light</vt:lpstr>
      <vt:lpstr>AngleLinesVTI</vt:lpstr>
      <vt:lpstr>Presentazione standard di PowerPoint</vt:lpstr>
      <vt:lpstr>PIANO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Il punto sul percorso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PIANO PLURIENNALE 2026 – 2028  Procedura di ascolto della comunità</dc:title>
  <dc:creator>Valerio Terenzi</dc:creator>
  <cp:lastModifiedBy>Carla Alunno</cp:lastModifiedBy>
  <cp:revision>160</cp:revision>
  <dcterms:created xsi:type="dcterms:W3CDTF">2025-03-31T08:00:16Z</dcterms:created>
  <dcterms:modified xsi:type="dcterms:W3CDTF">2025-06-24T14:30:45Z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